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335"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0948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927" autoAdjust="0"/>
    <p:restoredTop sz="85174"/>
  </p:normalViewPr>
  <p:slideViewPr>
    <p:cSldViewPr snapToGrid="0" snapToObjects="1">
      <p:cViewPr varScale="1">
        <p:scale>
          <a:sx n="100" d="100"/>
          <a:sy n="100" d="100"/>
        </p:scale>
        <p:origin x="1284"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10/1/2024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21.png>
</file>

<file path=ppt/media/image22.png>
</file>

<file path=ppt/media/image23.png>
</file>

<file path=ppt/media/image24.jpeg>
</file>

<file path=ppt/media/image25.png>
</file>

<file path=ppt/media/image26.png>
</file>

<file path=ppt/media/image27.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10/1/2024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10/1/2024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a:solidFill>
                  <a:schemeClr val="bg2"/>
                </a:solidFill>
                <a:latin typeface="Abadi"/>
                <a:ea typeface="SF Pro" pitchFamily="2" charset="0"/>
                <a:cs typeface="SF Pro" pitchFamily="2" charset="0"/>
              </a:rPr>
              <a:t>&lt;Name&gt;</a:t>
            </a:r>
          </a:p>
          <a:p>
            <a:r>
              <a:rPr lang="en-US" dirty="0">
                <a:solidFill>
                  <a:schemeClr val="bg2"/>
                </a:solidFill>
                <a:latin typeface="Abadi" panose="020B0604020104020204" pitchFamily="34" charset="0"/>
                <a:ea typeface="SF Pro" pitchFamily="2" charset="0"/>
                <a:cs typeface="SF Pro" pitchFamily="2" charset="0"/>
              </a:rPr>
              <a:t>&lt;Date&gt;</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0175"/>
            <a:ext cx="7164314" cy="4351338"/>
          </a:xfrm>
          <a:prstGeom prst="rect">
            <a:avLst/>
          </a:prstGeom>
        </p:spPr>
        <p:txBody>
          <a:bodyPr/>
          <a:lstStyle/>
          <a:p>
            <a:r>
              <a:rPr lang="en-US" sz="2000" dirty="0"/>
              <a:t>Read the SpaceX launch data from a CSV file.</a:t>
            </a:r>
          </a:p>
          <a:p>
            <a:r>
              <a:rPr lang="en-US" sz="2000" dirty="0"/>
              <a:t>Check for missing values and identify data types of columns.</a:t>
            </a:r>
          </a:p>
          <a:p>
            <a:r>
              <a:rPr lang="en-US" sz="2000" dirty="0"/>
              <a:t>Explore the Data</a:t>
            </a:r>
          </a:p>
          <a:p>
            <a:pPr lvl="1"/>
            <a:r>
              <a:rPr lang="en-US" sz="1600" dirty="0"/>
              <a:t>Analyze launch sites to understand launch frequency.</a:t>
            </a:r>
          </a:p>
          <a:p>
            <a:pPr lvl="1"/>
            <a:r>
              <a:rPr lang="en-US" sz="1600" dirty="0"/>
              <a:t>Analyze orbits to understand mission types.</a:t>
            </a:r>
          </a:p>
          <a:p>
            <a:pPr lvl="1"/>
            <a:r>
              <a:rPr lang="en-US" sz="1600" dirty="0"/>
              <a:t>Analyze landing outcomes to understand success and failure rates</a:t>
            </a:r>
            <a:r>
              <a:rPr lang="en-US" sz="1800" dirty="0"/>
              <a:t>.</a:t>
            </a:r>
          </a:p>
          <a:p>
            <a:pPr lvl="1"/>
            <a:r>
              <a:rPr lang="en-US" sz="1600" dirty="0"/>
              <a:t>Create a set, </a:t>
            </a:r>
            <a:r>
              <a:rPr lang="en-CA" sz="1200" dirty="0" err="1"/>
              <a:t>bad_outcomes</a:t>
            </a:r>
            <a:r>
              <a:rPr lang="en-CA" sz="1200" dirty="0"/>
              <a:t>,</a:t>
            </a:r>
            <a:r>
              <a:rPr lang="en-US" sz="1600" dirty="0"/>
              <a:t> containing outcomes where the landing was unsuccessful</a:t>
            </a:r>
          </a:p>
          <a:p>
            <a:r>
              <a:rPr lang="en-US" sz="2000" dirty="0"/>
              <a:t>Create a new column ("</a:t>
            </a:r>
            <a:r>
              <a:rPr lang="en-US" sz="2000" dirty="0">
                <a:solidFill>
                  <a:srgbClr val="0B49CB"/>
                </a:solidFill>
              </a:rPr>
              <a:t>Class</a:t>
            </a:r>
            <a:r>
              <a:rPr lang="en-US" sz="2000" dirty="0"/>
              <a:t>") to label successful (1) and unsuccessful (0) landing outcomes using </a:t>
            </a:r>
            <a:r>
              <a:rPr lang="en-US" sz="2000" dirty="0" err="1"/>
              <a:t>bad_comes</a:t>
            </a:r>
            <a:r>
              <a:rPr lang="en-US" sz="2000" dirty="0"/>
              <a:t> as a reference.</a:t>
            </a:r>
          </a:p>
          <a:p>
            <a:r>
              <a:rPr lang="en-US" sz="2000" dirty="0"/>
              <a:t>Determine the overall success rate of landings.</a:t>
            </a:r>
          </a:p>
          <a:p>
            <a:r>
              <a:rPr lang="en-US" sz="2000" dirty="0"/>
              <a:t>Save the processed data.</a:t>
            </a:r>
          </a:p>
          <a:p>
            <a:r>
              <a:rPr lang="en-US" sz="2000" dirty="0">
                <a:solidFill>
                  <a:schemeClr val="accent1">
                    <a:lumMod val="75000"/>
                  </a:schemeClr>
                </a:solidFill>
              </a:rPr>
              <a:t>https://github.com/lyn797/ds-capstone/blob/main/labs-jupyter-spacex-Data%20wrangling.ipynb</a:t>
            </a:r>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Data Wrangling</a:t>
            </a:r>
            <a:endParaRPr lang="en-US" dirty="0">
              <a:solidFill>
                <a:srgbClr val="0B49CB"/>
              </a:solidFill>
              <a:latin typeface="Abadi"/>
            </a:endParaRPr>
          </a:p>
        </p:txBody>
      </p:sp>
      <p:pic>
        <p:nvPicPr>
          <p:cNvPr id="10" name="Picture 9">
            <a:extLst>
              <a:ext uri="{FF2B5EF4-FFF2-40B4-BE49-F238E27FC236}">
                <a16:creationId xmlns:a16="http://schemas.microsoft.com/office/drawing/2014/main" id="{7E80D026-D417-D47D-3DAB-A41F3FCC7B4A}"/>
              </a:ext>
            </a:extLst>
          </p:cNvPr>
          <p:cNvPicPr>
            <a:picLocks noChangeAspect="1"/>
          </p:cNvPicPr>
          <p:nvPr/>
        </p:nvPicPr>
        <p:blipFill>
          <a:blip r:embed="rId3"/>
          <a:stretch>
            <a:fillRect/>
          </a:stretch>
        </p:blipFill>
        <p:spPr>
          <a:xfrm>
            <a:off x="8774786" y="1400175"/>
            <a:ext cx="2101987" cy="4919175"/>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484260" y="1347630"/>
            <a:ext cx="10307565" cy="4351338"/>
          </a:xfrm>
          <a:prstGeom prst="rect">
            <a:avLst/>
          </a:prstGeom>
        </p:spPr>
        <p:txBody>
          <a:bodyPr lIns="91440" tIns="45720" rIns="91440" bIns="45720" anchor="t"/>
          <a:lstStyle/>
          <a:p>
            <a:r>
              <a:rPr lang="en-US" sz="1800" dirty="0"/>
              <a:t>Flight Number vs. Payload Mass Scatter Plot:  </a:t>
            </a:r>
          </a:p>
          <a:p>
            <a:pPr lvl="1"/>
            <a:r>
              <a:rPr lang="en-US" sz="1600" dirty="0"/>
              <a:t>Shows trends in landing success based on launch attempts and payload weight.</a:t>
            </a:r>
          </a:p>
          <a:p>
            <a:r>
              <a:rPr lang="en-US" sz="1800" dirty="0"/>
              <a:t>Flight Number vs. Launch Site Bar Chart: </a:t>
            </a:r>
          </a:p>
          <a:p>
            <a:pPr lvl="1"/>
            <a:r>
              <a:rPr lang="en-US" sz="1600" dirty="0"/>
              <a:t>Compares launch site activity and success rates across different sites.</a:t>
            </a:r>
          </a:p>
          <a:p>
            <a:r>
              <a:rPr lang="en-US" sz="1800" dirty="0"/>
              <a:t>Payload Mass vs. Launch Site Scatter Plot: </a:t>
            </a:r>
          </a:p>
          <a:p>
            <a:pPr lvl="1"/>
            <a:r>
              <a:rPr lang="en-US" sz="1600" dirty="0"/>
              <a:t>launch site choice is related to payload weight and landing success.</a:t>
            </a:r>
          </a:p>
          <a:p>
            <a:r>
              <a:rPr lang="en-US" sz="1800" dirty="0"/>
              <a:t>Success Rate by Orbit Bar Chart: </a:t>
            </a:r>
          </a:p>
          <a:p>
            <a:pPr lvl="1"/>
            <a:r>
              <a:rPr lang="en-US" sz="1600" dirty="0"/>
              <a:t>Compares success rates across different orbit types (e.g., LEO, GTO).</a:t>
            </a:r>
          </a:p>
          <a:p>
            <a:r>
              <a:rPr lang="en-US" sz="1800" dirty="0"/>
              <a:t>Flight Number vs. Orbit Scatter Plot: </a:t>
            </a:r>
          </a:p>
          <a:p>
            <a:pPr lvl="1"/>
            <a:r>
              <a:rPr lang="en-US" sz="1600" dirty="0"/>
              <a:t>Checks if success rate varies with flight number for different orbit types.</a:t>
            </a:r>
          </a:p>
          <a:p>
            <a:r>
              <a:rPr lang="en-US" sz="1800" dirty="0"/>
              <a:t>Payload Mass vs. Orbit Scatter Plot: </a:t>
            </a:r>
          </a:p>
          <a:p>
            <a:pPr lvl="1"/>
            <a:r>
              <a:rPr lang="en-US" sz="1600" dirty="0"/>
              <a:t>Analyzes the relationship between payload weight and orbit type to see if it impacts landing success.</a:t>
            </a:r>
          </a:p>
          <a:p>
            <a:r>
              <a:rPr lang="en-US" sz="1800" dirty="0"/>
              <a:t>Launch Success Yearly Trend Line Chart: </a:t>
            </a:r>
          </a:p>
          <a:p>
            <a:pPr lvl="1"/>
            <a:r>
              <a:rPr lang="en-US" sz="1600" dirty="0"/>
              <a:t>Tracks the overall success rate of landings over time.</a:t>
            </a:r>
          </a:p>
          <a:p>
            <a:r>
              <a:rPr lang="en-US" sz="1800" dirty="0">
                <a:solidFill>
                  <a:schemeClr val="accent1">
                    <a:lumMod val="75000"/>
                  </a:schemeClr>
                </a:solidFill>
              </a:rPr>
              <a:t>https://github.com/lyn797/ds-capstone/blob/main/edadataviz.ipynb</a:t>
            </a:r>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EDA with Data Visualization</a:t>
            </a:r>
            <a:endParaRPr lang="en-US" dirty="0">
              <a:solidFill>
                <a:srgbClr val="0B49CB"/>
              </a:solidFill>
              <a:latin typeface="Abadi"/>
            </a:endParaRP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The following SQL queries were performed:</a:t>
            </a:r>
          </a:p>
          <a:p>
            <a:pPr lvl="1"/>
            <a:r>
              <a:rPr lang="en-US" sz="1600" dirty="0"/>
              <a:t>Find all the unique launch sites used in the dataset.</a:t>
            </a:r>
          </a:p>
          <a:p>
            <a:pPr lvl="1"/>
            <a:r>
              <a:rPr lang="en-US" sz="1600" dirty="0"/>
              <a:t>Show the first 5 launch records from sites starting with "CCA".</a:t>
            </a:r>
          </a:p>
          <a:p>
            <a:pPr lvl="1"/>
            <a:r>
              <a:rPr lang="en-US" sz="1600" dirty="0"/>
              <a:t>Calculate the total payload mass launched by NASA (CRS).</a:t>
            </a:r>
          </a:p>
          <a:p>
            <a:pPr lvl="1"/>
            <a:r>
              <a:rPr lang="en-US" sz="1600" dirty="0"/>
              <a:t>Find the average payload mass of rockets using the "F9 v1.1" booster.</a:t>
            </a:r>
          </a:p>
          <a:p>
            <a:pPr lvl="1"/>
            <a:r>
              <a:rPr lang="en-US" sz="1600" dirty="0"/>
              <a:t>Show the date of the first successful landing for each type of landing outcome.</a:t>
            </a:r>
          </a:p>
          <a:p>
            <a:pPr lvl="1"/>
            <a:r>
              <a:rPr lang="en-US" sz="1600" dirty="0"/>
              <a:t>List booster versions that successfully landed on drone ships with payloads between 4000 and 6000 kg.</a:t>
            </a:r>
          </a:p>
          <a:p>
            <a:pPr lvl="1"/>
            <a:r>
              <a:rPr lang="en-US" sz="1600" dirty="0"/>
              <a:t>Count the number of successful and failed missions.</a:t>
            </a:r>
          </a:p>
          <a:p>
            <a:pPr lvl="1"/>
            <a:r>
              <a:rPr lang="en-US" sz="1600" dirty="0"/>
              <a:t>Find the booster versions that have carried the heaviest payload.</a:t>
            </a:r>
          </a:p>
          <a:p>
            <a:pPr lvl="1"/>
            <a:r>
              <a:rPr lang="en-US" sz="1600" dirty="0"/>
              <a:t>Identify the month and landing outcome for all drone ship landing failures in 2015.</a:t>
            </a:r>
          </a:p>
          <a:p>
            <a:pPr lvl="1"/>
            <a:r>
              <a:rPr lang="en-US" sz="1600" dirty="0"/>
              <a:t>Rank the number of different landing outcomes between June 4th, 2010, and March 20th, 2017, from highest to lowest.</a:t>
            </a:r>
          </a:p>
          <a:p>
            <a:pPr>
              <a:lnSpc>
                <a:spcPct val="100000"/>
              </a:lnSpc>
              <a:spcBef>
                <a:spcPts val="1400"/>
              </a:spcBef>
            </a:pPr>
            <a:r>
              <a:rPr lang="en-US" sz="2200" dirty="0">
                <a:solidFill>
                  <a:schemeClr val="accent1">
                    <a:lumMod val="75000"/>
                  </a:schemeClr>
                </a:solidFill>
                <a:latin typeface="Abadi" panose="020B0604020104020204" pitchFamily="34" charset="0"/>
              </a:rPr>
              <a:t>https://github.com/lyn797/ds-capstone/blob/main/jupyter-labs-eda-sql-coursera_sqllite.ipynb</a:t>
            </a: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fontScale="92500" lnSpcReduction="20000"/>
          </a:bodyPr>
          <a:lstStyle/>
          <a:p>
            <a:pPr marL="0" indent="0">
              <a:buNone/>
            </a:pPr>
            <a:r>
              <a:rPr lang="en-US" sz="1900" b="1" dirty="0"/>
              <a:t>Map Objects:</a:t>
            </a:r>
            <a:endParaRPr lang="en-US" sz="1900" dirty="0"/>
          </a:p>
          <a:p>
            <a:pPr>
              <a:buFont typeface="+mj-lt"/>
              <a:buAutoNum type="arabicPeriod"/>
            </a:pPr>
            <a:r>
              <a:rPr lang="en-US" sz="1600" b="1" dirty="0">
                <a:solidFill>
                  <a:srgbClr val="0B49CB"/>
                </a:solidFill>
              </a:rPr>
              <a:t>Markers</a:t>
            </a:r>
            <a:r>
              <a:rPr lang="en-US" sz="1600" b="1" dirty="0"/>
              <a:t>:</a:t>
            </a:r>
            <a:r>
              <a:rPr lang="en-US" sz="1600" dirty="0"/>
              <a:t> Pinpoint locations (e.g., launch sites, cities) on the map.</a:t>
            </a:r>
          </a:p>
          <a:p>
            <a:pPr>
              <a:buFont typeface="+mj-lt"/>
              <a:buAutoNum type="arabicPeriod"/>
            </a:pPr>
            <a:r>
              <a:rPr lang="en-US" sz="1600" b="1" dirty="0">
                <a:solidFill>
                  <a:srgbClr val="0B49CB"/>
                </a:solidFill>
              </a:rPr>
              <a:t>Circles</a:t>
            </a:r>
            <a:r>
              <a:rPr lang="en-US" sz="1600" b="1" dirty="0"/>
              <a:t>:</a:t>
            </a:r>
            <a:r>
              <a:rPr lang="en-US" sz="1600" dirty="0"/>
              <a:t> Highlight areas or zones around points (e.g., a buffer around a launch site).</a:t>
            </a:r>
          </a:p>
          <a:p>
            <a:pPr>
              <a:buFont typeface="+mj-lt"/>
              <a:buAutoNum type="arabicPeriod"/>
            </a:pPr>
            <a:r>
              <a:rPr lang="en-US" sz="1600" b="1" dirty="0" err="1">
                <a:solidFill>
                  <a:srgbClr val="0B49CB"/>
                </a:solidFill>
              </a:rPr>
              <a:t>PolyLines</a:t>
            </a:r>
            <a:r>
              <a:rPr lang="en-US" sz="1600" b="1" dirty="0"/>
              <a:t>:</a:t>
            </a:r>
            <a:r>
              <a:rPr lang="en-US" sz="1600" dirty="0"/>
              <a:t> Connect points to show distances (e.g., a line between a launch site and the coastline).</a:t>
            </a:r>
          </a:p>
          <a:p>
            <a:pPr>
              <a:buFont typeface="+mj-lt"/>
              <a:buAutoNum type="arabicPeriod"/>
            </a:pPr>
            <a:r>
              <a:rPr lang="en-US" sz="1600" b="1" dirty="0" err="1">
                <a:solidFill>
                  <a:srgbClr val="0B49CB"/>
                </a:solidFill>
              </a:rPr>
              <a:t>MousePosition</a:t>
            </a:r>
            <a:r>
              <a:rPr lang="en-US" sz="1600" b="1" dirty="0"/>
              <a:t>:</a:t>
            </a:r>
            <a:r>
              <a:rPr lang="en-US" sz="1600" dirty="0"/>
              <a:t> Displays the coordinates of the cursor's position on the map, helping users find the location of proximities</a:t>
            </a:r>
          </a:p>
          <a:p>
            <a:pPr>
              <a:buFont typeface="+mj-lt"/>
              <a:buAutoNum type="arabicPeriod"/>
            </a:pPr>
            <a:r>
              <a:rPr lang="en-US" sz="1600" b="1" dirty="0" err="1">
                <a:solidFill>
                  <a:srgbClr val="0B49CB"/>
                </a:solidFill>
              </a:rPr>
              <a:t>MarkerCluster</a:t>
            </a:r>
            <a:r>
              <a:rPr lang="en-US" sz="1600" b="1" dirty="0"/>
              <a:t>:</a:t>
            </a:r>
            <a:r>
              <a:rPr lang="en-US" sz="1600" dirty="0"/>
              <a:t> Groups closely spaced markers together to reduce clutter and improve map readability.</a:t>
            </a:r>
          </a:p>
          <a:p>
            <a:pPr marL="0" indent="0">
              <a:buNone/>
            </a:pPr>
            <a:endParaRPr lang="en-US" sz="1600" b="1" dirty="0"/>
          </a:p>
          <a:p>
            <a:pPr marL="0" indent="0">
              <a:buNone/>
            </a:pPr>
            <a:r>
              <a:rPr lang="en-US" sz="1900" b="1" dirty="0"/>
              <a:t>Why They Are Used:</a:t>
            </a:r>
            <a:endParaRPr lang="en-US" sz="1900" dirty="0"/>
          </a:p>
          <a:p>
            <a:pPr>
              <a:buFont typeface="Arial" panose="020B0604020202020204" pitchFamily="34" charset="0"/>
              <a:buChar char="•"/>
            </a:pPr>
            <a:r>
              <a:rPr lang="en-US" sz="1600" b="1" dirty="0"/>
              <a:t>Visualizing Launch Sites:</a:t>
            </a:r>
            <a:r>
              <a:rPr lang="en-US" sz="1600" dirty="0"/>
              <a:t> Markers help show where launches have taken place.</a:t>
            </a:r>
          </a:p>
          <a:p>
            <a:pPr>
              <a:buFont typeface="Arial" panose="020B0604020202020204" pitchFamily="34" charset="0"/>
              <a:buChar char="•"/>
            </a:pPr>
            <a:r>
              <a:rPr lang="en-US" sz="1600" b="1" dirty="0"/>
              <a:t>Highlighting Success:</a:t>
            </a:r>
            <a:r>
              <a:rPr lang="en-US" sz="1600" dirty="0"/>
              <a:t> Color-coded markers help identify launch sites with high success rates.</a:t>
            </a:r>
          </a:p>
          <a:p>
            <a:pPr>
              <a:buFont typeface="Arial" panose="020B0604020202020204" pitchFamily="34" charset="0"/>
              <a:buChar char="•"/>
            </a:pPr>
            <a:r>
              <a:rPr lang="en-US" sz="1600" b="1" dirty="0"/>
              <a:t>Finding Proximity:</a:t>
            </a:r>
            <a:r>
              <a:rPr lang="en-US" sz="1600" dirty="0"/>
              <a:t> Mouse position helps locate nearby features (coastlines, cities, etc.).</a:t>
            </a:r>
          </a:p>
          <a:p>
            <a:pPr>
              <a:buFont typeface="Arial" panose="020B0604020202020204" pitchFamily="34" charset="0"/>
              <a:buChar char="•"/>
            </a:pPr>
            <a:r>
              <a:rPr lang="en-US" sz="1600" b="1" dirty="0"/>
              <a:t>Showing Relationships:</a:t>
            </a:r>
            <a:r>
              <a:rPr lang="en-US" sz="1600" dirty="0"/>
              <a:t> Lines connect launch sites to features to visually show proximity and possible connections.</a:t>
            </a:r>
          </a:p>
          <a:p>
            <a:pPr marL="0" indent="0">
              <a:buNone/>
            </a:pPr>
            <a:endParaRPr lang="en-US" sz="1600" dirty="0"/>
          </a:p>
          <a:p>
            <a:r>
              <a:rPr lang="en-US" sz="1900" dirty="0">
                <a:solidFill>
                  <a:schemeClr val="accent1">
                    <a:lumMod val="75000"/>
                  </a:schemeClr>
                </a:solidFill>
              </a:rPr>
              <a:t>https://github.com/lyn797/ds-capstone/blob/main/lab_jupyter_launch_site_location.ipynb</a:t>
            </a:r>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marL="0" indent="0">
              <a:buNone/>
            </a:pPr>
            <a:r>
              <a:rPr lang="en-US" sz="2000" dirty="0"/>
              <a:t>Dashboard Components</a:t>
            </a:r>
          </a:p>
          <a:p>
            <a:pPr>
              <a:buFont typeface="+mj-lt"/>
              <a:buAutoNum type="arabicPeriod"/>
            </a:pPr>
            <a:r>
              <a:rPr lang="en-US" sz="1600" b="1" dirty="0"/>
              <a:t>Launch Site Dropdown:</a:t>
            </a:r>
            <a:r>
              <a:rPr lang="en-US" sz="1600" dirty="0"/>
              <a:t> Allows users to choose a specific launch site or view data for all sites.</a:t>
            </a:r>
          </a:p>
          <a:p>
            <a:pPr>
              <a:buFont typeface="+mj-lt"/>
              <a:buAutoNum type="arabicPeriod"/>
            </a:pPr>
            <a:r>
              <a:rPr lang="en-US" sz="1600" b="1" dirty="0"/>
              <a:t>Success Pie Chart:</a:t>
            </a:r>
            <a:r>
              <a:rPr lang="en-US" sz="1600" dirty="0"/>
              <a:t> Shows the proportion of successful vs. failed launches for the chosen site (or all sites).</a:t>
            </a:r>
          </a:p>
          <a:p>
            <a:pPr>
              <a:buFont typeface="+mj-lt"/>
              <a:buAutoNum type="arabicPeriod"/>
            </a:pPr>
            <a:r>
              <a:rPr lang="en-US" sz="1600" b="1" dirty="0"/>
              <a:t>Payload Range Slider:</a:t>
            </a:r>
            <a:r>
              <a:rPr lang="en-US" sz="1600" dirty="0"/>
              <a:t> Lets users filter the data by selecting a range of payload masses.</a:t>
            </a:r>
          </a:p>
          <a:p>
            <a:pPr>
              <a:buFont typeface="+mj-lt"/>
              <a:buAutoNum type="arabicPeriod"/>
            </a:pPr>
            <a:r>
              <a:rPr lang="en-US" sz="1600" b="1" dirty="0"/>
              <a:t>Success vs. Payload Scatter Chart:</a:t>
            </a:r>
            <a:r>
              <a:rPr lang="en-US" sz="1600" dirty="0"/>
              <a:t> Displays the relationship between launch success, payload mass and booster version, allowing users to filter by site and payload range.</a:t>
            </a:r>
          </a:p>
          <a:p>
            <a:endParaRPr lang="en-US" sz="1600" dirty="0"/>
          </a:p>
          <a:p>
            <a:pPr marL="0" indent="0">
              <a:buNone/>
            </a:pPr>
            <a:r>
              <a:rPr lang="en-US" sz="2000" dirty="0"/>
              <a:t>This dashboard helps users analyze SpaceX launch data interactively. They can:</a:t>
            </a:r>
          </a:p>
          <a:p>
            <a:pPr>
              <a:buFont typeface="Arial" panose="020B0604020202020204" pitchFamily="34" charset="0"/>
              <a:buChar char="•"/>
            </a:pPr>
            <a:r>
              <a:rPr lang="en-US" sz="1600" dirty="0"/>
              <a:t>Focus on specific sites and payload ranges.</a:t>
            </a:r>
          </a:p>
          <a:p>
            <a:pPr>
              <a:buFont typeface="Arial" panose="020B0604020202020204" pitchFamily="34" charset="0"/>
              <a:buChar char="•"/>
            </a:pPr>
            <a:r>
              <a:rPr lang="en-US" sz="1600" dirty="0"/>
              <a:t>See how launch success relates to launch site and payload mass.</a:t>
            </a:r>
          </a:p>
          <a:p>
            <a:pPr>
              <a:buFont typeface="Arial" panose="020B0604020202020204" pitchFamily="34" charset="0"/>
              <a:buChar char="•"/>
            </a:pPr>
            <a:r>
              <a:rPr lang="en-US" sz="1600" dirty="0"/>
              <a:t>Identify potential patterns and correlations that might influence launch outcomes.</a:t>
            </a:r>
          </a:p>
          <a:p>
            <a:pPr marL="0" indent="0">
              <a:buNone/>
            </a:pPr>
            <a:r>
              <a:rPr lang="en-US" sz="2000" dirty="0">
                <a:solidFill>
                  <a:schemeClr val="accent1">
                    <a:lumMod val="75000"/>
                  </a:schemeClr>
                </a:solidFill>
              </a:rPr>
              <a:t>https://github.com/lyn797/ds-capstone/blob/main/spacex_dash_app.py</a:t>
            </a:r>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43025"/>
            <a:ext cx="8402565" cy="5314950"/>
          </a:xfrm>
          <a:prstGeom prst="rect">
            <a:avLst/>
          </a:prstGeom>
        </p:spPr>
        <p:txBody>
          <a:bodyPr>
            <a:normAutofit fontScale="92500" lnSpcReduction="10000"/>
          </a:bodyPr>
          <a:lstStyle/>
          <a:p>
            <a:r>
              <a:rPr lang="en-US" sz="2300" dirty="0"/>
              <a:t>The 'Class' column was converted to a NumPy array, features were standardized.</a:t>
            </a:r>
          </a:p>
          <a:p>
            <a:r>
              <a:rPr lang="en-US" sz="2300" dirty="0"/>
              <a:t>The data is split into training and testing sets.</a:t>
            </a:r>
          </a:p>
          <a:p>
            <a:r>
              <a:rPr lang="en-US" sz="2300" dirty="0"/>
              <a:t>Four models were trained using </a:t>
            </a:r>
            <a:r>
              <a:rPr lang="en-US" sz="2300" dirty="0" err="1"/>
              <a:t>GridSearchCV</a:t>
            </a:r>
            <a:r>
              <a:rPr lang="en-US" sz="2300" dirty="0"/>
              <a:t> for hyperparameter optimization:</a:t>
            </a:r>
          </a:p>
          <a:p>
            <a:pPr lvl="1"/>
            <a:r>
              <a:rPr lang="en-US" sz="1700" dirty="0"/>
              <a:t>Logistic Regression </a:t>
            </a:r>
          </a:p>
          <a:p>
            <a:pPr lvl="1"/>
            <a:r>
              <a:rPr lang="en-US" sz="1700" dirty="0"/>
              <a:t>Support Vector Machine (SVM)</a:t>
            </a:r>
          </a:p>
          <a:p>
            <a:pPr lvl="1"/>
            <a:r>
              <a:rPr lang="en-US" sz="1700" dirty="0"/>
              <a:t>Decision Tree</a:t>
            </a:r>
          </a:p>
          <a:p>
            <a:pPr lvl="1"/>
            <a:r>
              <a:rPr lang="en-US" sz="1700" dirty="0"/>
              <a:t>K-Nearest Neighbors (KNN)</a:t>
            </a:r>
          </a:p>
          <a:p>
            <a:r>
              <a:rPr lang="en-US" sz="2300" dirty="0"/>
              <a:t>The accuracy of each model was assessed on both the training data (cross-validation) and the test data. </a:t>
            </a:r>
          </a:p>
          <a:p>
            <a:r>
              <a:rPr lang="en-US" sz="2300" dirty="0"/>
              <a:t>Confusion matrices were used to analyze the types of errors each model makes.</a:t>
            </a:r>
          </a:p>
          <a:p>
            <a:r>
              <a:rPr lang="en-US" sz="2300" dirty="0"/>
              <a:t>A bar chart visualizes the performance of the models was created</a:t>
            </a:r>
          </a:p>
          <a:p>
            <a:r>
              <a:rPr lang="en-US" sz="2300" dirty="0">
                <a:solidFill>
                  <a:schemeClr val="accent1">
                    <a:lumMod val="75000"/>
                  </a:schemeClr>
                </a:solidFill>
              </a:rPr>
              <a:t>https://github.com/lyn797/ds-capstone/blob/main/SpaceX_Machine_Learning_Prediction_Part_5.ipynb</a:t>
            </a: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pic>
        <p:nvPicPr>
          <p:cNvPr id="6" name="Picture 5">
            <a:extLst>
              <a:ext uri="{FF2B5EF4-FFF2-40B4-BE49-F238E27FC236}">
                <a16:creationId xmlns:a16="http://schemas.microsoft.com/office/drawing/2014/main" id="{545BCF47-9173-686E-A3F4-97405601279D}"/>
              </a:ext>
            </a:extLst>
          </p:cNvPr>
          <p:cNvPicPr>
            <a:picLocks noChangeAspect="1"/>
          </p:cNvPicPr>
          <p:nvPr/>
        </p:nvPicPr>
        <p:blipFill>
          <a:blip r:embed="rId3"/>
          <a:stretch>
            <a:fillRect/>
          </a:stretch>
        </p:blipFill>
        <p:spPr>
          <a:xfrm>
            <a:off x="9334500" y="1466850"/>
            <a:ext cx="1765775" cy="4651087"/>
          </a:xfrm>
          <a:prstGeom prst="rect">
            <a:avLst/>
          </a:prstGeom>
        </p:spPr>
      </p:pic>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p>
        </p:txBody>
      </p:sp>
      <p:sp>
        <p:nvSpPr>
          <p:cNvPr id="2" name="Content Placeholder 2">
            <a:extLst>
              <a:ext uri="{FF2B5EF4-FFF2-40B4-BE49-F238E27FC236}">
                <a16:creationId xmlns:a16="http://schemas.microsoft.com/office/drawing/2014/main" id="{80C69961-69F9-76EC-FB78-261AE5286D8B}"/>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Tree>
    <p:extLst>
      <p:ext uri="{BB962C8B-B14F-4D97-AF65-F5344CB8AC3E}">
        <p14:creationId xmlns:p14="http://schemas.microsoft.com/office/powerpoint/2010/main" val="156353250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576705" y="4144697"/>
            <a:ext cx="10793627" cy="2282514"/>
          </a:xfrm>
          <a:prstGeom prst="rect">
            <a:avLst/>
          </a:prstGeom>
        </p:spPr>
        <p:txBody>
          <a:bodyPr>
            <a:normAutofit/>
          </a:bodyPr>
          <a:lstStyle/>
          <a:p>
            <a:pPr marL="285750" indent="-285750"/>
            <a:r>
              <a:rPr lang="en-US" sz="2100" dirty="0"/>
              <a:t>CCAFS SLC 40: The most frequent launch site.</a:t>
            </a:r>
          </a:p>
          <a:p>
            <a:pPr marL="285750" indent="-285750"/>
            <a:r>
              <a:rPr lang="en-US" sz="2100" dirty="0"/>
              <a:t>VAFB SLC 4E: A smaller number of launches compared to CCAFS SLC 40.</a:t>
            </a:r>
          </a:p>
          <a:p>
            <a:pPr marL="285750" indent="-285750"/>
            <a:r>
              <a:rPr lang="en-US" sz="2100" dirty="0"/>
              <a:t>CCAFS SLC 40: Early launches show a higher frequency of unsuccessful landings. Later launches appear to have a better landing success rate.</a:t>
            </a:r>
          </a:p>
          <a:p>
            <a:pPr marL="285750" indent="-285750"/>
            <a:r>
              <a:rPr lang="en-US" sz="2100" dirty="0"/>
              <a:t>The plot shows that successful landings appear more frequently in later flight numbers.</a:t>
            </a:r>
          </a:p>
          <a:p>
            <a:pPr marL="285750" indent="-285750"/>
            <a:endParaRPr lang="en-US" sz="2100" dirty="0"/>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12" name="Picture 11">
            <a:extLst>
              <a:ext uri="{FF2B5EF4-FFF2-40B4-BE49-F238E27FC236}">
                <a16:creationId xmlns:a16="http://schemas.microsoft.com/office/drawing/2014/main" id="{A04BC99E-8C88-8F0E-E4C5-9B874A2C2B0D}"/>
              </a:ext>
            </a:extLst>
          </p:cNvPr>
          <p:cNvPicPr>
            <a:picLocks noChangeAspect="1"/>
          </p:cNvPicPr>
          <p:nvPr/>
        </p:nvPicPr>
        <p:blipFill>
          <a:blip r:embed="rId3"/>
          <a:stretch>
            <a:fillRect/>
          </a:stretch>
        </p:blipFill>
        <p:spPr>
          <a:xfrm>
            <a:off x="576705" y="1606506"/>
            <a:ext cx="10836844" cy="2108244"/>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65839" y="4477760"/>
            <a:ext cx="10723944" cy="2924176"/>
          </a:xfrm>
          <a:prstGeom prst="rect">
            <a:avLst/>
          </a:prstGeom>
        </p:spPr>
        <p:txBody>
          <a:bodyPr>
            <a:noAutofit/>
          </a:bodyPr>
          <a:lstStyle/>
          <a:p>
            <a:pPr>
              <a:buFont typeface="Arial" panose="020B0604020202020204" pitchFamily="34" charset="0"/>
              <a:buChar char="•"/>
            </a:pPr>
            <a:r>
              <a:rPr lang="en-US" sz="1800" dirty="0"/>
              <a:t>The plot shows that payload mass varies, with most launches falling in the range of 0 to 6,000 kg. </a:t>
            </a:r>
          </a:p>
          <a:p>
            <a:pPr>
              <a:buFont typeface="Arial" panose="020B0604020202020204" pitchFamily="34" charset="0"/>
              <a:buChar char="•"/>
            </a:pPr>
            <a:r>
              <a:rPr lang="en-US" sz="1800" dirty="0"/>
              <a:t>Payload Mass:</a:t>
            </a:r>
          </a:p>
          <a:p>
            <a:pPr marL="742950" lvl="1" indent="-285750">
              <a:buFont typeface="Arial" panose="020B0604020202020204" pitchFamily="34" charset="0"/>
              <a:buChar char="•"/>
            </a:pPr>
            <a:r>
              <a:rPr lang="en-US" sz="1800" dirty="0"/>
              <a:t>CCAFS SLC 40:  has the widest range of payload masses, both lighter and heavier payloads.</a:t>
            </a:r>
          </a:p>
          <a:p>
            <a:pPr marL="742950" lvl="1" indent="-285750">
              <a:buFont typeface="Arial" panose="020B0604020202020204" pitchFamily="34" charset="0"/>
              <a:buChar char="•"/>
            </a:pPr>
            <a:r>
              <a:rPr lang="en-US" sz="1800" dirty="0"/>
              <a:t>VAFB SLC 4E: Primarily used for launches with smaller payloads, </a:t>
            </a:r>
          </a:p>
          <a:p>
            <a:pPr>
              <a:buFont typeface="Arial" panose="020B0604020202020204" pitchFamily="34" charset="0"/>
              <a:buChar char="•"/>
            </a:pPr>
            <a:r>
              <a:rPr lang="en-US" sz="1800" dirty="0"/>
              <a:t>Landing Success:</a:t>
            </a:r>
          </a:p>
          <a:p>
            <a:pPr marL="742950" lvl="1" indent="-285750">
              <a:buFont typeface="Arial" panose="020B0604020202020204" pitchFamily="34" charset="0"/>
              <a:buChar char="•"/>
            </a:pPr>
            <a:r>
              <a:rPr lang="en-US" sz="1800" dirty="0"/>
              <a:t>Fewer Heavy loads were launched; however, the success rate appears higher than for lighter loads.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9" name="Picture 8">
            <a:extLst>
              <a:ext uri="{FF2B5EF4-FFF2-40B4-BE49-F238E27FC236}">
                <a16:creationId xmlns:a16="http://schemas.microsoft.com/office/drawing/2014/main" id="{76EF2B66-27A3-F14A-1838-322DD685D64F}"/>
              </a:ext>
            </a:extLst>
          </p:cNvPr>
          <p:cNvPicPr>
            <a:picLocks noChangeAspect="1"/>
          </p:cNvPicPr>
          <p:nvPr/>
        </p:nvPicPr>
        <p:blipFill>
          <a:blip r:embed="rId3"/>
          <a:stretch>
            <a:fillRect/>
          </a:stretch>
        </p:blipFill>
        <p:spPr>
          <a:xfrm>
            <a:off x="889324" y="1450218"/>
            <a:ext cx="9169076" cy="2924176"/>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533525"/>
            <a:ext cx="4259189" cy="4360177"/>
          </a:xfrm>
          <a:prstGeom prst="rect">
            <a:avLst/>
          </a:prstGeom>
        </p:spPr>
        <p:txBody>
          <a:bodyPr>
            <a:normAutofit lnSpcReduction="10000"/>
          </a:bodyPr>
          <a:lstStyle/>
          <a:p>
            <a:pPr>
              <a:lnSpc>
                <a:spcPct val="100000"/>
              </a:lnSpc>
              <a:spcBef>
                <a:spcPts val="1400"/>
              </a:spcBef>
            </a:pPr>
            <a:r>
              <a:rPr lang="en-US" sz="1800" dirty="0"/>
              <a:t>Orbits ES-L1, GEO, HEO, SSO, and VLEO have a consistently high success rate, nearing or exceeding 90%. This suggests that SpaceX has achieved a high level of reliability in launching to these specific orbits.</a:t>
            </a:r>
          </a:p>
          <a:p>
            <a:pPr>
              <a:lnSpc>
                <a:spcPct val="100000"/>
              </a:lnSpc>
              <a:spcBef>
                <a:spcPts val="1400"/>
              </a:spcBef>
            </a:pPr>
            <a:r>
              <a:rPr lang="en-US" sz="1800" dirty="0"/>
              <a:t>GTO has a significantly lower success rate than the other orbits, suggesting a higher risk associated with launching to this orbit.</a:t>
            </a:r>
          </a:p>
          <a:p>
            <a:pPr>
              <a:lnSpc>
                <a:spcPct val="100000"/>
              </a:lnSpc>
              <a:spcBef>
                <a:spcPts val="1400"/>
              </a:spcBef>
            </a:pPr>
            <a:r>
              <a:rPr lang="en-US" sz="1800" dirty="0"/>
              <a:t>Orbits ISS, LEO, MEO, and PO show moderate success rates, ranging from 60% to 70%. This indicates a reasonable success rate for these orbital destinations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6" name="Picture 5">
            <a:extLst>
              <a:ext uri="{FF2B5EF4-FFF2-40B4-BE49-F238E27FC236}">
                <a16:creationId xmlns:a16="http://schemas.microsoft.com/office/drawing/2014/main" id="{3B898D70-62CB-697F-9CCC-74D134011D47}"/>
              </a:ext>
            </a:extLst>
          </p:cNvPr>
          <p:cNvPicPr>
            <a:picLocks noChangeAspect="1"/>
          </p:cNvPicPr>
          <p:nvPr/>
        </p:nvPicPr>
        <p:blipFill>
          <a:blip r:embed="rId3"/>
          <a:stretch>
            <a:fillRect/>
          </a:stretch>
        </p:blipFill>
        <p:spPr>
          <a:xfrm>
            <a:off x="5303579" y="1533525"/>
            <a:ext cx="5982032" cy="3524250"/>
          </a:xfrm>
          <a:prstGeom prst="rect">
            <a:avLst/>
          </a:prstGeom>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1027185" y="4130441"/>
            <a:ext cx="9440790" cy="2296770"/>
          </a:xfrm>
          <a:prstGeom prst="rect">
            <a:avLst/>
          </a:prstGeom>
        </p:spPr>
        <p:txBody>
          <a:bodyPr>
            <a:normAutofit fontScale="92500"/>
          </a:bodyPr>
          <a:lstStyle/>
          <a:p>
            <a:pPr>
              <a:lnSpc>
                <a:spcPct val="100000"/>
              </a:lnSpc>
              <a:spcBef>
                <a:spcPts val="1400"/>
              </a:spcBef>
            </a:pPr>
            <a:r>
              <a:rPr lang="en-US" sz="2200" dirty="0">
                <a:solidFill>
                  <a:schemeClr val="accent3">
                    <a:lumMod val="25000"/>
                  </a:schemeClr>
                </a:solidFill>
                <a:latin typeface="Abadi" panose="020B0604020104020204" pitchFamily="34" charset="0"/>
              </a:rPr>
              <a:t>LEO: noticeable trend towards more successful landings in later flight numbers.</a:t>
            </a:r>
          </a:p>
          <a:p>
            <a:pPr>
              <a:lnSpc>
                <a:spcPct val="100000"/>
              </a:lnSpc>
              <a:spcBef>
                <a:spcPts val="1400"/>
              </a:spcBef>
            </a:pPr>
            <a:r>
              <a:rPr lang="en-US" sz="2200" dirty="0">
                <a:solidFill>
                  <a:schemeClr val="accent3">
                    <a:lumMod val="25000"/>
                  </a:schemeClr>
                </a:solidFill>
                <a:latin typeface="Abadi" panose="020B0604020104020204" pitchFamily="34" charset="0"/>
              </a:rPr>
              <a:t>SSA: high success rate.  All missions successful</a:t>
            </a:r>
          </a:p>
          <a:p>
            <a:pPr>
              <a:lnSpc>
                <a:spcPct val="100000"/>
              </a:lnSpc>
              <a:spcBef>
                <a:spcPts val="1400"/>
              </a:spcBef>
            </a:pPr>
            <a:r>
              <a:rPr lang="en-US" sz="2200" dirty="0">
                <a:solidFill>
                  <a:schemeClr val="accent3">
                    <a:lumMod val="25000"/>
                  </a:schemeClr>
                </a:solidFill>
                <a:latin typeface="Abadi" panose="020B0604020104020204" pitchFamily="34" charset="0"/>
              </a:rPr>
              <a:t>GTO: there appears to be no relationship between flight number and success</a:t>
            </a:r>
          </a:p>
          <a:p>
            <a:pPr>
              <a:lnSpc>
                <a:spcPct val="100000"/>
              </a:lnSpc>
              <a:spcBef>
                <a:spcPts val="1400"/>
              </a:spcBef>
            </a:pPr>
            <a:r>
              <a:rPr lang="en-US" sz="2200" dirty="0">
                <a:solidFill>
                  <a:schemeClr val="accent3">
                    <a:lumMod val="25000"/>
                  </a:schemeClr>
                </a:solidFill>
                <a:latin typeface="Abadi" panose="020B0604020104020204" pitchFamily="34" charset="0"/>
              </a:rPr>
              <a:t>VLEO: A significant number of successful landings are observed in later flight numbers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2" name="Picture 1">
            <a:extLst>
              <a:ext uri="{FF2B5EF4-FFF2-40B4-BE49-F238E27FC236}">
                <a16:creationId xmlns:a16="http://schemas.microsoft.com/office/drawing/2014/main" id="{6E51F83A-AE3A-65E1-0C3D-09DEF50DF863}"/>
              </a:ext>
            </a:extLst>
          </p:cNvPr>
          <p:cNvPicPr>
            <a:picLocks noChangeAspect="1"/>
          </p:cNvPicPr>
          <p:nvPr/>
        </p:nvPicPr>
        <p:blipFill>
          <a:blip r:embed="rId3"/>
          <a:stretch>
            <a:fillRect/>
          </a:stretch>
        </p:blipFill>
        <p:spPr>
          <a:xfrm>
            <a:off x="770011" y="1667791"/>
            <a:ext cx="10600321" cy="2085059"/>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1533525"/>
            <a:ext cx="4821164" cy="4573588"/>
          </a:xfrm>
          <a:prstGeom prst="rect">
            <a:avLst/>
          </a:prstGeom>
        </p:spPr>
        <p:txBody>
          <a:bodyPr>
            <a:normAutofit lnSpcReduction="10000"/>
          </a:bodyPr>
          <a:lstStyle/>
          <a:p>
            <a:pPr>
              <a:lnSpc>
                <a:spcPct val="100000"/>
              </a:lnSpc>
              <a:spcBef>
                <a:spcPts val="1400"/>
              </a:spcBef>
            </a:pPr>
            <a:r>
              <a:rPr lang="en-US" sz="2000" dirty="0">
                <a:solidFill>
                  <a:schemeClr val="accent3">
                    <a:lumMod val="25000"/>
                  </a:schemeClr>
                </a:solidFill>
              </a:rPr>
              <a:t>GTO : both successful and unsuccessful landings</a:t>
            </a:r>
          </a:p>
          <a:p>
            <a:pPr>
              <a:lnSpc>
                <a:spcPct val="100000"/>
              </a:lnSpc>
              <a:spcBef>
                <a:spcPts val="1400"/>
              </a:spcBef>
            </a:pPr>
            <a:r>
              <a:rPr lang="en-US" sz="2000" dirty="0">
                <a:solidFill>
                  <a:schemeClr val="accent3">
                    <a:lumMod val="25000"/>
                  </a:schemeClr>
                </a:solidFill>
              </a:rPr>
              <a:t>Polar, LEO, and ISS: Success improves with heavier payloads</a:t>
            </a:r>
          </a:p>
          <a:p>
            <a:pPr marL="0" indent="0">
              <a:lnSpc>
                <a:spcPct val="100000"/>
              </a:lnSpc>
              <a:spcBef>
                <a:spcPts val="1400"/>
              </a:spcBef>
              <a:buNone/>
            </a:pPr>
            <a:r>
              <a:rPr lang="en-US" sz="2000" dirty="0">
                <a:solidFill>
                  <a:schemeClr val="accent3">
                    <a:lumMod val="25000"/>
                  </a:schemeClr>
                </a:solidFill>
              </a:rPr>
              <a:t>Insights:</a:t>
            </a:r>
          </a:p>
          <a:p>
            <a:pPr>
              <a:lnSpc>
                <a:spcPct val="100000"/>
              </a:lnSpc>
              <a:spcBef>
                <a:spcPts val="1400"/>
              </a:spcBef>
            </a:pPr>
            <a:r>
              <a:rPr lang="en-US" sz="2000" dirty="0">
                <a:solidFill>
                  <a:schemeClr val="accent3">
                    <a:lumMod val="25000"/>
                  </a:schemeClr>
                </a:solidFill>
              </a:rPr>
              <a:t>The plot suggests a connection between payload mass and the choice of orbit. For example, GTO missions tend to have lighter payloads compared to VLEO.</a:t>
            </a:r>
          </a:p>
          <a:p>
            <a:pPr>
              <a:lnSpc>
                <a:spcPct val="100000"/>
              </a:lnSpc>
              <a:spcBef>
                <a:spcPts val="1400"/>
              </a:spcBef>
            </a:pPr>
            <a:r>
              <a:rPr lang="en-US" sz="2000" dirty="0">
                <a:solidFill>
                  <a:schemeClr val="accent3">
                    <a:lumMod val="25000"/>
                  </a:schemeClr>
                </a:solidFill>
              </a:rPr>
              <a:t>The data highlights that landing success can vary across different orbits. It seems that landing success is not solely determined by payload mass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8" name="Picture 7">
            <a:extLst>
              <a:ext uri="{FF2B5EF4-FFF2-40B4-BE49-F238E27FC236}">
                <a16:creationId xmlns:a16="http://schemas.microsoft.com/office/drawing/2014/main" id="{AE42E637-F88F-3AC6-8124-F9D734A11135}"/>
              </a:ext>
            </a:extLst>
          </p:cNvPr>
          <p:cNvPicPr>
            <a:picLocks noChangeAspect="1"/>
          </p:cNvPicPr>
          <p:nvPr/>
        </p:nvPicPr>
        <p:blipFill>
          <a:blip r:embed="rId3"/>
          <a:stretch>
            <a:fillRect/>
          </a:stretch>
        </p:blipFill>
        <p:spPr>
          <a:xfrm>
            <a:off x="6027811" y="1422738"/>
            <a:ext cx="5639587" cy="4267796"/>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514350" y="1416668"/>
            <a:ext cx="4600575" cy="4464677"/>
          </a:xfrm>
          <a:prstGeom prst="rect">
            <a:avLst/>
          </a:prstGeom>
        </p:spPr>
        <p:txBody>
          <a:bodyPr>
            <a:normAutofit lnSpcReduction="10000"/>
          </a:bodyPr>
          <a:lstStyle/>
          <a:p>
            <a:pPr>
              <a:lnSpc>
                <a:spcPct val="100000"/>
              </a:lnSpc>
              <a:spcBef>
                <a:spcPts val="1400"/>
              </a:spcBef>
            </a:pPr>
            <a:r>
              <a:rPr lang="en-US" sz="2200" dirty="0">
                <a:solidFill>
                  <a:schemeClr val="accent3">
                    <a:lumMod val="25000"/>
                  </a:schemeClr>
                </a:solidFill>
              </a:rPr>
              <a:t>The success rate has steadily increased over time, demonstrating a commitment to improving launch reliability.</a:t>
            </a:r>
          </a:p>
          <a:p>
            <a:pPr>
              <a:lnSpc>
                <a:spcPct val="100000"/>
              </a:lnSpc>
              <a:spcBef>
                <a:spcPts val="1400"/>
              </a:spcBef>
            </a:pPr>
            <a:r>
              <a:rPr lang="en-US" sz="2200" dirty="0">
                <a:solidFill>
                  <a:schemeClr val="accent3">
                    <a:lumMod val="25000"/>
                  </a:schemeClr>
                </a:solidFill>
              </a:rPr>
              <a:t>Failures in the initial years likely led to improvements in the design, manufacturing, and operational procedures.</a:t>
            </a:r>
          </a:p>
          <a:p>
            <a:pPr>
              <a:lnSpc>
                <a:spcPct val="100000"/>
              </a:lnSpc>
              <a:spcBef>
                <a:spcPts val="1400"/>
              </a:spcBef>
            </a:pPr>
            <a:r>
              <a:rPr lang="en-US" sz="2200" dirty="0">
                <a:solidFill>
                  <a:schemeClr val="accent3">
                    <a:lumMod val="25000"/>
                  </a:schemeClr>
                </a:solidFill>
              </a:rPr>
              <a:t>The slight dip in 2018 suggests that SpaceX is continuously innovating and enhancing the Falcon 9's performance.</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solidFill>
                  <a:srgbClr val="0B49CB"/>
                </a:solidFill>
                <a:latin typeface="Abadi"/>
              </a:rPr>
              <a:t>Launch Success Yearly Trend</a:t>
            </a:r>
            <a:endParaRPr lang="en-US" dirty="0">
              <a:solidFill>
                <a:srgbClr val="0B49CB"/>
              </a:solidFill>
              <a:latin typeface="Abadi"/>
            </a:endParaRPr>
          </a:p>
        </p:txBody>
      </p:sp>
      <p:pic>
        <p:nvPicPr>
          <p:cNvPr id="6" name="Picture 5">
            <a:extLst>
              <a:ext uri="{FF2B5EF4-FFF2-40B4-BE49-F238E27FC236}">
                <a16:creationId xmlns:a16="http://schemas.microsoft.com/office/drawing/2014/main" id="{862D82F0-54CF-4CD7-EB86-8359C9316F95}"/>
              </a:ext>
            </a:extLst>
          </p:cNvPr>
          <p:cNvPicPr>
            <a:picLocks noChangeAspect="1"/>
          </p:cNvPicPr>
          <p:nvPr/>
        </p:nvPicPr>
        <p:blipFill>
          <a:blip r:embed="rId3"/>
          <a:stretch>
            <a:fillRect/>
          </a:stretch>
        </p:blipFill>
        <p:spPr>
          <a:xfrm>
            <a:off x="5207401" y="1416668"/>
            <a:ext cx="6375555" cy="4024664"/>
          </a:xfrm>
          <a:prstGeom prst="rect">
            <a:avLst/>
          </a:prstGeom>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906389" y="1589089"/>
            <a:ext cx="5240265" cy="2587624"/>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Selecting the unique occurrences of “</a:t>
            </a:r>
            <a:r>
              <a:rPr lang="en-US" sz="2200" dirty="0" err="1">
                <a:solidFill>
                  <a:schemeClr val="accent3">
                    <a:lumMod val="25000"/>
                  </a:schemeClr>
                </a:solidFill>
                <a:latin typeface="Abadi" panose="020B0604020104020204" pitchFamily="34" charset="0"/>
              </a:rPr>
              <a:t>launch_site</a:t>
            </a:r>
            <a:r>
              <a:rPr lang="en-US" sz="2200" dirty="0">
                <a:solidFill>
                  <a:schemeClr val="accent3">
                    <a:lumMod val="25000"/>
                  </a:schemeClr>
                </a:solidFill>
                <a:latin typeface="Abadi" panose="020B0604020104020204" pitchFamily="34" charset="0"/>
              </a:rPr>
              <a:t>” (</a:t>
            </a:r>
            <a:r>
              <a:rPr lang="en-US" sz="2200" dirty="0">
                <a:solidFill>
                  <a:schemeClr val="accent1">
                    <a:lumMod val="75000"/>
                  </a:schemeClr>
                </a:solidFill>
                <a:latin typeface="Abadi" panose="020B0604020104020204" pitchFamily="34" charset="0"/>
              </a:rPr>
              <a:t>group by</a:t>
            </a:r>
            <a:r>
              <a:rPr lang="en-US" sz="2200" dirty="0">
                <a:solidFill>
                  <a:schemeClr val="accent3">
                    <a:lumMod val="25000"/>
                  </a:schemeClr>
                </a:solidFill>
                <a:latin typeface="Abadi" panose="020B0604020104020204" pitchFamily="34" charset="0"/>
              </a:rPr>
              <a:t>) from the dataset returns 4 unique launch sites</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graphicFrame>
        <p:nvGraphicFramePr>
          <p:cNvPr id="6" name="Table 5">
            <a:extLst>
              <a:ext uri="{FF2B5EF4-FFF2-40B4-BE49-F238E27FC236}">
                <a16:creationId xmlns:a16="http://schemas.microsoft.com/office/drawing/2014/main" id="{10C12088-2C93-9877-E187-F0A466F16DB1}"/>
              </a:ext>
            </a:extLst>
          </p:cNvPr>
          <p:cNvGraphicFramePr>
            <a:graphicFrameLocks noGrp="1"/>
          </p:cNvGraphicFramePr>
          <p:nvPr>
            <p:extLst>
              <p:ext uri="{D42A27DB-BD31-4B8C-83A1-F6EECF244321}">
                <p14:modId xmlns:p14="http://schemas.microsoft.com/office/powerpoint/2010/main" val="1984734810"/>
              </p:ext>
            </p:extLst>
          </p:nvPr>
        </p:nvGraphicFramePr>
        <p:xfrm>
          <a:off x="7208911" y="1826817"/>
          <a:ext cx="3705225" cy="1625600"/>
        </p:xfrm>
        <a:graphic>
          <a:graphicData uri="http://schemas.openxmlformats.org/drawingml/2006/table">
            <a:tbl>
              <a:tblPr firstRow="1">
                <a:tableStyleId>{D113A9D2-9D6B-4929-AA2D-F23B5EE8CBE7}</a:tableStyleId>
              </a:tblPr>
              <a:tblGrid>
                <a:gridCol w="3705225">
                  <a:extLst>
                    <a:ext uri="{9D8B030D-6E8A-4147-A177-3AD203B41FA5}">
                      <a16:colId xmlns:a16="http://schemas.microsoft.com/office/drawing/2014/main" val="2090178095"/>
                    </a:ext>
                  </a:extLst>
                </a:gridCol>
              </a:tblGrid>
              <a:tr h="0">
                <a:tc>
                  <a:txBody>
                    <a:bodyPr/>
                    <a:lstStyle/>
                    <a:p>
                      <a:pPr algn="ctr" fontAlgn="ctr"/>
                      <a:r>
                        <a:rPr lang="en-CA" dirty="0" err="1">
                          <a:effectLst/>
                        </a:rPr>
                        <a:t>Launch_Site</a:t>
                      </a:r>
                      <a:endParaRPr lang="en-CA" dirty="0">
                        <a:effectLst/>
                      </a:endParaRPr>
                    </a:p>
                  </a:txBody>
                  <a:tcPr marL="50800" marR="50800" marT="25400" marB="25400" anchor="ctr"/>
                </a:tc>
                <a:extLst>
                  <a:ext uri="{0D108BD9-81ED-4DB2-BD59-A6C34878D82A}">
                    <a16:rowId xmlns:a16="http://schemas.microsoft.com/office/drawing/2014/main" val="549243801"/>
                  </a:ext>
                </a:extLst>
              </a:tr>
              <a:tr h="0">
                <a:tc>
                  <a:txBody>
                    <a:bodyPr/>
                    <a:lstStyle/>
                    <a:p>
                      <a:r>
                        <a:rPr lang="en-CA" dirty="0">
                          <a:effectLst/>
                        </a:rPr>
                        <a:t>CCAFS LC-40</a:t>
                      </a:r>
                    </a:p>
                  </a:txBody>
                  <a:tcPr marL="50800" marR="50800" marT="25400" marB="25400" anchor="ctr"/>
                </a:tc>
                <a:extLst>
                  <a:ext uri="{0D108BD9-81ED-4DB2-BD59-A6C34878D82A}">
                    <a16:rowId xmlns:a16="http://schemas.microsoft.com/office/drawing/2014/main" val="1312012691"/>
                  </a:ext>
                </a:extLst>
              </a:tr>
              <a:tr h="0">
                <a:tc>
                  <a:txBody>
                    <a:bodyPr/>
                    <a:lstStyle/>
                    <a:p>
                      <a:r>
                        <a:rPr lang="en-CA" dirty="0">
                          <a:effectLst/>
                        </a:rPr>
                        <a:t>CCAFS SLC-40</a:t>
                      </a:r>
                    </a:p>
                  </a:txBody>
                  <a:tcPr marL="50800" marR="50800" marT="25400" marB="25400" anchor="ctr"/>
                </a:tc>
                <a:extLst>
                  <a:ext uri="{0D108BD9-81ED-4DB2-BD59-A6C34878D82A}">
                    <a16:rowId xmlns:a16="http://schemas.microsoft.com/office/drawing/2014/main" val="3992081363"/>
                  </a:ext>
                </a:extLst>
              </a:tr>
              <a:tr h="0">
                <a:tc>
                  <a:txBody>
                    <a:bodyPr/>
                    <a:lstStyle/>
                    <a:p>
                      <a:r>
                        <a:rPr lang="en-CA" dirty="0">
                          <a:effectLst/>
                        </a:rPr>
                        <a:t>KSC LC-39A</a:t>
                      </a:r>
                    </a:p>
                  </a:txBody>
                  <a:tcPr marL="50800" marR="50800" marT="25400" marB="25400" anchor="ctr"/>
                </a:tc>
                <a:extLst>
                  <a:ext uri="{0D108BD9-81ED-4DB2-BD59-A6C34878D82A}">
                    <a16:rowId xmlns:a16="http://schemas.microsoft.com/office/drawing/2014/main" val="2523791536"/>
                  </a:ext>
                </a:extLst>
              </a:tr>
              <a:tr h="0">
                <a:tc>
                  <a:txBody>
                    <a:bodyPr/>
                    <a:lstStyle/>
                    <a:p>
                      <a:r>
                        <a:rPr lang="en-CA" dirty="0">
                          <a:effectLst/>
                        </a:rPr>
                        <a:t>VAFB SLC-4E</a:t>
                      </a:r>
                    </a:p>
                  </a:txBody>
                  <a:tcPr marL="50800" marR="50800" marT="25400" marB="25400" anchor="ctr"/>
                </a:tc>
                <a:extLst>
                  <a:ext uri="{0D108BD9-81ED-4DB2-BD59-A6C34878D82A}">
                    <a16:rowId xmlns:a16="http://schemas.microsoft.com/office/drawing/2014/main" val="4145673004"/>
                  </a:ext>
                </a:extLst>
              </a:tr>
            </a:tbl>
          </a:graphicData>
        </a:graphic>
      </p:graphicFrame>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802096"/>
          </a:xfrm>
          <a:prstGeom prst="rect">
            <a:avLst/>
          </a:prstGeom>
        </p:spPr>
        <p:txBody>
          <a:bodyPr>
            <a:normAutofit fontScale="925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following table displays 5 records where launch sites begin with `CCA` </a:t>
            </a:r>
          </a:p>
          <a:p>
            <a:pPr>
              <a:lnSpc>
                <a:spcPct val="100000"/>
              </a:lnSpc>
              <a:spcBef>
                <a:spcPts val="1400"/>
              </a:spcBef>
            </a:pPr>
            <a:r>
              <a:rPr lang="en-US" sz="2200" dirty="0">
                <a:solidFill>
                  <a:schemeClr val="accent3">
                    <a:lumMod val="25000"/>
                  </a:schemeClr>
                </a:solidFill>
                <a:latin typeface="Abadi" panose="020B0604020104020204" pitchFamily="34" charset="0"/>
              </a:rPr>
              <a:t>It is restricted to 5 records by the </a:t>
            </a:r>
            <a:r>
              <a:rPr lang="en-US" sz="2200" dirty="0">
                <a:solidFill>
                  <a:schemeClr val="accent1">
                    <a:lumMod val="75000"/>
                  </a:schemeClr>
                </a:solidFill>
                <a:latin typeface="Abadi" panose="020B0604020104020204" pitchFamily="34" charset="0"/>
              </a:rPr>
              <a:t>limit</a:t>
            </a:r>
            <a:r>
              <a:rPr lang="en-US" sz="2200" dirty="0">
                <a:solidFill>
                  <a:schemeClr val="accent3">
                    <a:lumMod val="25000"/>
                  </a:schemeClr>
                </a:solidFill>
                <a:latin typeface="Abadi" panose="020B0604020104020204" pitchFamily="34" charset="0"/>
              </a:rPr>
              <a:t> clause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graphicFrame>
        <p:nvGraphicFramePr>
          <p:cNvPr id="2" name="Table 1">
            <a:extLst>
              <a:ext uri="{FF2B5EF4-FFF2-40B4-BE49-F238E27FC236}">
                <a16:creationId xmlns:a16="http://schemas.microsoft.com/office/drawing/2014/main" id="{09259869-5D44-EF62-023A-A0C61AF2C76E}"/>
              </a:ext>
            </a:extLst>
          </p:cNvPr>
          <p:cNvGraphicFramePr>
            <a:graphicFrameLocks noGrp="1"/>
          </p:cNvGraphicFramePr>
          <p:nvPr>
            <p:extLst>
              <p:ext uri="{D42A27DB-BD31-4B8C-83A1-F6EECF244321}">
                <p14:modId xmlns:p14="http://schemas.microsoft.com/office/powerpoint/2010/main" val="2324995460"/>
              </p:ext>
            </p:extLst>
          </p:nvPr>
        </p:nvGraphicFramePr>
        <p:xfrm>
          <a:off x="665990" y="2988714"/>
          <a:ext cx="10876040" cy="2654680"/>
        </p:xfrm>
        <a:graphic>
          <a:graphicData uri="http://schemas.openxmlformats.org/drawingml/2006/table">
            <a:tbl>
              <a:tblPr firstRow="1">
                <a:tableStyleId>{D113A9D2-9D6B-4929-AA2D-F23B5EE8CBE7}</a:tableStyleId>
              </a:tblPr>
              <a:tblGrid>
                <a:gridCol w="846970">
                  <a:extLst>
                    <a:ext uri="{9D8B030D-6E8A-4147-A177-3AD203B41FA5}">
                      <a16:colId xmlns:a16="http://schemas.microsoft.com/office/drawing/2014/main" val="1330372461"/>
                    </a:ext>
                  </a:extLst>
                </a:gridCol>
                <a:gridCol w="952500">
                  <a:extLst>
                    <a:ext uri="{9D8B030D-6E8A-4147-A177-3AD203B41FA5}">
                      <a16:colId xmlns:a16="http://schemas.microsoft.com/office/drawing/2014/main" val="2853946789"/>
                    </a:ext>
                  </a:extLst>
                </a:gridCol>
                <a:gridCol w="1209675">
                  <a:extLst>
                    <a:ext uri="{9D8B030D-6E8A-4147-A177-3AD203B41FA5}">
                      <a16:colId xmlns:a16="http://schemas.microsoft.com/office/drawing/2014/main" val="3783179118"/>
                    </a:ext>
                  </a:extLst>
                </a:gridCol>
                <a:gridCol w="895350">
                  <a:extLst>
                    <a:ext uri="{9D8B030D-6E8A-4147-A177-3AD203B41FA5}">
                      <a16:colId xmlns:a16="http://schemas.microsoft.com/office/drawing/2014/main" val="2900526906"/>
                    </a:ext>
                  </a:extLst>
                </a:gridCol>
                <a:gridCol w="1533525">
                  <a:extLst>
                    <a:ext uri="{9D8B030D-6E8A-4147-A177-3AD203B41FA5}">
                      <a16:colId xmlns:a16="http://schemas.microsoft.com/office/drawing/2014/main" val="3521162828"/>
                    </a:ext>
                  </a:extLst>
                </a:gridCol>
                <a:gridCol w="1629530">
                  <a:extLst>
                    <a:ext uri="{9D8B030D-6E8A-4147-A177-3AD203B41FA5}">
                      <a16:colId xmlns:a16="http://schemas.microsoft.com/office/drawing/2014/main" val="2776705593"/>
                    </a:ext>
                  </a:extLst>
                </a:gridCol>
                <a:gridCol w="657225">
                  <a:extLst>
                    <a:ext uri="{9D8B030D-6E8A-4147-A177-3AD203B41FA5}">
                      <a16:colId xmlns:a16="http://schemas.microsoft.com/office/drawing/2014/main" val="676250350"/>
                    </a:ext>
                  </a:extLst>
                </a:gridCol>
                <a:gridCol w="846970">
                  <a:extLst>
                    <a:ext uri="{9D8B030D-6E8A-4147-A177-3AD203B41FA5}">
                      <a16:colId xmlns:a16="http://schemas.microsoft.com/office/drawing/2014/main" val="743749447"/>
                    </a:ext>
                  </a:extLst>
                </a:gridCol>
                <a:gridCol w="1181100">
                  <a:extLst>
                    <a:ext uri="{9D8B030D-6E8A-4147-A177-3AD203B41FA5}">
                      <a16:colId xmlns:a16="http://schemas.microsoft.com/office/drawing/2014/main" val="273301102"/>
                    </a:ext>
                  </a:extLst>
                </a:gridCol>
                <a:gridCol w="1123195">
                  <a:extLst>
                    <a:ext uri="{9D8B030D-6E8A-4147-A177-3AD203B41FA5}">
                      <a16:colId xmlns:a16="http://schemas.microsoft.com/office/drawing/2014/main" val="2055085790"/>
                    </a:ext>
                  </a:extLst>
                </a:gridCol>
              </a:tblGrid>
              <a:tr h="257573">
                <a:tc>
                  <a:txBody>
                    <a:bodyPr/>
                    <a:lstStyle/>
                    <a:p>
                      <a:pPr algn="ctr" fontAlgn="ctr"/>
                      <a:r>
                        <a:rPr lang="en-CA" sz="1200" dirty="0">
                          <a:effectLst/>
                        </a:rPr>
                        <a:t>Date</a:t>
                      </a:r>
                    </a:p>
                  </a:txBody>
                  <a:tcPr marL="33420" marR="33420" marT="16710" marB="16710" anchor="ctr"/>
                </a:tc>
                <a:tc>
                  <a:txBody>
                    <a:bodyPr/>
                    <a:lstStyle/>
                    <a:p>
                      <a:pPr algn="ctr" fontAlgn="ctr"/>
                      <a:r>
                        <a:rPr lang="en-CA" sz="1200">
                          <a:effectLst/>
                        </a:rPr>
                        <a:t>Time (UTC)</a:t>
                      </a:r>
                    </a:p>
                  </a:txBody>
                  <a:tcPr marL="33420" marR="33420" marT="16710" marB="16710" anchor="ctr"/>
                </a:tc>
                <a:tc>
                  <a:txBody>
                    <a:bodyPr/>
                    <a:lstStyle/>
                    <a:p>
                      <a:pPr algn="ctr" fontAlgn="ctr"/>
                      <a:r>
                        <a:rPr lang="en-CA" sz="1200">
                          <a:effectLst/>
                        </a:rPr>
                        <a:t>Booster_Version</a:t>
                      </a:r>
                    </a:p>
                  </a:txBody>
                  <a:tcPr marL="33420" marR="33420" marT="16710" marB="16710" anchor="ctr"/>
                </a:tc>
                <a:tc>
                  <a:txBody>
                    <a:bodyPr/>
                    <a:lstStyle/>
                    <a:p>
                      <a:pPr algn="ctr" fontAlgn="ctr"/>
                      <a:r>
                        <a:rPr lang="en-CA" sz="1200">
                          <a:effectLst/>
                        </a:rPr>
                        <a:t>Launch_Site</a:t>
                      </a:r>
                    </a:p>
                  </a:txBody>
                  <a:tcPr marL="33420" marR="33420" marT="16710" marB="16710" anchor="ctr"/>
                </a:tc>
                <a:tc>
                  <a:txBody>
                    <a:bodyPr/>
                    <a:lstStyle/>
                    <a:p>
                      <a:pPr algn="ctr" fontAlgn="ctr"/>
                      <a:r>
                        <a:rPr lang="en-CA" sz="1200">
                          <a:effectLst/>
                        </a:rPr>
                        <a:t>Payload</a:t>
                      </a:r>
                    </a:p>
                  </a:txBody>
                  <a:tcPr marL="33420" marR="33420" marT="16710" marB="16710" anchor="ctr"/>
                </a:tc>
                <a:tc>
                  <a:txBody>
                    <a:bodyPr/>
                    <a:lstStyle/>
                    <a:p>
                      <a:pPr algn="ctr" fontAlgn="ctr"/>
                      <a:r>
                        <a:rPr lang="en-CA" sz="1200">
                          <a:effectLst/>
                        </a:rPr>
                        <a:t>PAYLOAD_MASS__KG_</a:t>
                      </a:r>
                    </a:p>
                  </a:txBody>
                  <a:tcPr marL="33420" marR="33420" marT="16710" marB="16710" anchor="ctr"/>
                </a:tc>
                <a:tc>
                  <a:txBody>
                    <a:bodyPr/>
                    <a:lstStyle/>
                    <a:p>
                      <a:pPr algn="ctr" fontAlgn="ctr"/>
                      <a:r>
                        <a:rPr lang="en-CA" sz="1200">
                          <a:effectLst/>
                        </a:rPr>
                        <a:t>Orbit</a:t>
                      </a:r>
                    </a:p>
                  </a:txBody>
                  <a:tcPr marL="33420" marR="33420" marT="16710" marB="16710" anchor="ctr"/>
                </a:tc>
                <a:tc>
                  <a:txBody>
                    <a:bodyPr/>
                    <a:lstStyle/>
                    <a:p>
                      <a:pPr algn="ctr" fontAlgn="ctr"/>
                      <a:r>
                        <a:rPr lang="en-CA" sz="1200">
                          <a:effectLst/>
                        </a:rPr>
                        <a:t>Customer</a:t>
                      </a:r>
                    </a:p>
                  </a:txBody>
                  <a:tcPr marL="33420" marR="33420" marT="16710" marB="16710" anchor="ctr"/>
                </a:tc>
                <a:tc>
                  <a:txBody>
                    <a:bodyPr/>
                    <a:lstStyle/>
                    <a:p>
                      <a:pPr algn="ctr" fontAlgn="ctr"/>
                      <a:r>
                        <a:rPr lang="en-CA" sz="1200">
                          <a:effectLst/>
                        </a:rPr>
                        <a:t>Mission_Outcome</a:t>
                      </a:r>
                    </a:p>
                  </a:txBody>
                  <a:tcPr marL="33420" marR="33420" marT="16710" marB="16710" anchor="ctr"/>
                </a:tc>
                <a:tc>
                  <a:txBody>
                    <a:bodyPr/>
                    <a:lstStyle/>
                    <a:p>
                      <a:pPr algn="ctr" fontAlgn="ctr"/>
                      <a:r>
                        <a:rPr lang="en-CA" sz="1200" dirty="0" err="1">
                          <a:effectLst/>
                        </a:rPr>
                        <a:t>Landing_Outcome</a:t>
                      </a:r>
                      <a:endParaRPr lang="en-CA" sz="1200" dirty="0">
                        <a:effectLst/>
                      </a:endParaRPr>
                    </a:p>
                  </a:txBody>
                  <a:tcPr marL="33420" marR="33420" marT="16710" marB="16710" anchor="ctr"/>
                </a:tc>
                <a:extLst>
                  <a:ext uri="{0D108BD9-81ED-4DB2-BD59-A6C34878D82A}">
                    <a16:rowId xmlns:a16="http://schemas.microsoft.com/office/drawing/2014/main" val="2246367020"/>
                  </a:ext>
                </a:extLst>
              </a:tr>
              <a:tr h="493581">
                <a:tc>
                  <a:txBody>
                    <a:bodyPr/>
                    <a:lstStyle/>
                    <a:p>
                      <a:r>
                        <a:rPr lang="en-CA" sz="1200">
                          <a:effectLst/>
                        </a:rPr>
                        <a:t>2010-06-04</a:t>
                      </a:r>
                    </a:p>
                  </a:txBody>
                  <a:tcPr marL="33420" marR="33420" marT="16710" marB="16710" anchor="ctr"/>
                </a:tc>
                <a:tc>
                  <a:txBody>
                    <a:bodyPr/>
                    <a:lstStyle/>
                    <a:p>
                      <a:r>
                        <a:rPr lang="en-CA" sz="1200">
                          <a:effectLst/>
                        </a:rPr>
                        <a:t>18:45:00</a:t>
                      </a:r>
                    </a:p>
                  </a:txBody>
                  <a:tcPr marL="33420" marR="33420" marT="16710" marB="16710" anchor="ctr"/>
                </a:tc>
                <a:tc>
                  <a:txBody>
                    <a:bodyPr/>
                    <a:lstStyle/>
                    <a:p>
                      <a:r>
                        <a:rPr lang="en-CA" sz="1200">
                          <a:effectLst/>
                        </a:rPr>
                        <a:t>F9 v1.0 B0003</a:t>
                      </a:r>
                    </a:p>
                  </a:txBody>
                  <a:tcPr marL="33420" marR="33420" marT="16710" marB="16710" anchor="ctr"/>
                </a:tc>
                <a:tc>
                  <a:txBody>
                    <a:bodyPr/>
                    <a:lstStyle/>
                    <a:p>
                      <a:r>
                        <a:rPr lang="en-CA" sz="1200">
                          <a:effectLst/>
                        </a:rPr>
                        <a:t>CCAFS LC-40</a:t>
                      </a:r>
                    </a:p>
                  </a:txBody>
                  <a:tcPr marL="33420" marR="33420" marT="16710" marB="16710" anchor="ctr"/>
                </a:tc>
                <a:tc>
                  <a:txBody>
                    <a:bodyPr/>
                    <a:lstStyle/>
                    <a:p>
                      <a:r>
                        <a:rPr lang="en-CA" sz="1200">
                          <a:effectLst/>
                        </a:rPr>
                        <a:t>Dragon Spacecraft Qualification Unit</a:t>
                      </a:r>
                    </a:p>
                  </a:txBody>
                  <a:tcPr marL="33420" marR="33420" marT="16710" marB="16710" anchor="ctr"/>
                </a:tc>
                <a:tc>
                  <a:txBody>
                    <a:bodyPr/>
                    <a:lstStyle/>
                    <a:p>
                      <a:r>
                        <a:rPr lang="en-CA" sz="1200">
                          <a:effectLst/>
                        </a:rPr>
                        <a:t>0</a:t>
                      </a:r>
                    </a:p>
                  </a:txBody>
                  <a:tcPr marL="33420" marR="33420" marT="16710" marB="16710" anchor="ctr"/>
                </a:tc>
                <a:tc>
                  <a:txBody>
                    <a:bodyPr/>
                    <a:lstStyle/>
                    <a:p>
                      <a:r>
                        <a:rPr lang="en-CA" sz="1200">
                          <a:effectLst/>
                        </a:rPr>
                        <a:t>LEO</a:t>
                      </a:r>
                    </a:p>
                  </a:txBody>
                  <a:tcPr marL="33420" marR="33420" marT="16710" marB="16710" anchor="ctr"/>
                </a:tc>
                <a:tc>
                  <a:txBody>
                    <a:bodyPr/>
                    <a:lstStyle/>
                    <a:p>
                      <a:r>
                        <a:rPr lang="en-CA" sz="1200">
                          <a:effectLst/>
                        </a:rPr>
                        <a:t>SpaceX</a:t>
                      </a:r>
                    </a:p>
                  </a:txBody>
                  <a:tcPr marL="33420" marR="33420" marT="16710" marB="16710" anchor="ctr"/>
                </a:tc>
                <a:tc>
                  <a:txBody>
                    <a:bodyPr/>
                    <a:lstStyle/>
                    <a:p>
                      <a:r>
                        <a:rPr lang="en-CA" sz="1200">
                          <a:effectLst/>
                        </a:rPr>
                        <a:t>Success</a:t>
                      </a:r>
                    </a:p>
                  </a:txBody>
                  <a:tcPr marL="33420" marR="33420" marT="16710" marB="16710" anchor="ctr"/>
                </a:tc>
                <a:tc>
                  <a:txBody>
                    <a:bodyPr/>
                    <a:lstStyle/>
                    <a:p>
                      <a:r>
                        <a:rPr lang="en-CA" sz="1200">
                          <a:effectLst/>
                        </a:rPr>
                        <a:t>Failure (parachute)</a:t>
                      </a:r>
                    </a:p>
                  </a:txBody>
                  <a:tcPr marL="33420" marR="33420" marT="16710" marB="16710" anchor="ctr"/>
                </a:tc>
                <a:extLst>
                  <a:ext uri="{0D108BD9-81ED-4DB2-BD59-A6C34878D82A}">
                    <a16:rowId xmlns:a16="http://schemas.microsoft.com/office/drawing/2014/main" val="2723845165"/>
                  </a:ext>
                </a:extLst>
              </a:tr>
              <a:tr h="847593">
                <a:tc>
                  <a:txBody>
                    <a:bodyPr/>
                    <a:lstStyle/>
                    <a:p>
                      <a:r>
                        <a:rPr lang="en-CA" sz="1200">
                          <a:effectLst/>
                        </a:rPr>
                        <a:t>2010-12-08</a:t>
                      </a:r>
                    </a:p>
                  </a:txBody>
                  <a:tcPr marL="33420" marR="33420" marT="16710" marB="16710" anchor="ctr"/>
                </a:tc>
                <a:tc>
                  <a:txBody>
                    <a:bodyPr/>
                    <a:lstStyle/>
                    <a:p>
                      <a:r>
                        <a:rPr lang="en-CA" sz="1200">
                          <a:effectLst/>
                        </a:rPr>
                        <a:t>15:43:00</a:t>
                      </a:r>
                    </a:p>
                  </a:txBody>
                  <a:tcPr marL="33420" marR="33420" marT="16710" marB="16710" anchor="ctr"/>
                </a:tc>
                <a:tc>
                  <a:txBody>
                    <a:bodyPr/>
                    <a:lstStyle/>
                    <a:p>
                      <a:r>
                        <a:rPr lang="en-CA" sz="1200">
                          <a:effectLst/>
                        </a:rPr>
                        <a:t>F9 v1.0 B0004</a:t>
                      </a:r>
                    </a:p>
                  </a:txBody>
                  <a:tcPr marL="33420" marR="33420" marT="16710" marB="16710" anchor="ctr"/>
                </a:tc>
                <a:tc>
                  <a:txBody>
                    <a:bodyPr/>
                    <a:lstStyle/>
                    <a:p>
                      <a:r>
                        <a:rPr lang="en-CA" sz="1200" dirty="0">
                          <a:effectLst/>
                        </a:rPr>
                        <a:t>CCAFS LC-40</a:t>
                      </a:r>
                    </a:p>
                  </a:txBody>
                  <a:tcPr marL="33420" marR="33420" marT="16710" marB="16710" anchor="ctr"/>
                </a:tc>
                <a:tc>
                  <a:txBody>
                    <a:bodyPr/>
                    <a:lstStyle/>
                    <a:p>
                      <a:r>
                        <a:rPr lang="en-US" sz="1200">
                          <a:effectLst/>
                        </a:rPr>
                        <a:t>Dragon demo flight C1, two CubeSats, barrel of Brouere cheese</a:t>
                      </a:r>
                    </a:p>
                  </a:txBody>
                  <a:tcPr marL="33420" marR="33420" marT="16710" marB="16710" anchor="ctr"/>
                </a:tc>
                <a:tc>
                  <a:txBody>
                    <a:bodyPr/>
                    <a:lstStyle/>
                    <a:p>
                      <a:r>
                        <a:rPr lang="en-CA" sz="1200" dirty="0">
                          <a:effectLst/>
                        </a:rPr>
                        <a:t>0</a:t>
                      </a:r>
                    </a:p>
                  </a:txBody>
                  <a:tcPr marL="33420" marR="33420" marT="16710" marB="16710" anchor="ctr"/>
                </a:tc>
                <a:tc>
                  <a:txBody>
                    <a:bodyPr/>
                    <a:lstStyle/>
                    <a:p>
                      <a:r>
                        <a:rPr lang="en-CA" sz="1200">
                          <a:effectLst/>
                        </a:rPr>
                        <a:t>LEO (ISS)</a:t>
                      </a:r>
                    </a:p>
                  </a:txBody>
                  <a:tcPr marL="33420" marR="33420" marT="16710" marB="16710" anchor="ctr"/>
                </a:tc>
                <a:tc>
                  <a:txBody>
                    <a:bodyPr/>
                    <a:lstStyle/>
                    <a:p>
                      <a:r>
                        <a:rPr lang="en-CA" sz="1200">
                          <a:effectLst/>
                        </a:rPr>
                        <a:t>NASA (COTS) NRO</a:t>
                      </a:r>
                    </a:p>
                  </a:txBody>
                  <a:tcPr marL="33420" marR="33420" marT="16710" marB="16710" anchor="ctr"/>
                </a:tc>
                <a:tc>
                  <a:txBody>
                    <a:bodyPr/>
                    <a:lstStyle/>
                    <a:p>
                      <a:r>
                        <a:rPr lang="en-CA" sz="1200">
                          <a:effectLst/>
                        </a:rPr>
                        <a:t>Success</a:t>
                      </a:r>
                    </a:p>
                  </a:txBody>
                  <a:tcPr marL="33420" marR="33420" marT="16710" marB="16710" anchor="ctr"/>
                </a:tc>
                <a:tc>
                  <a:txBody>
                    <a:bodyPr/>
                    <a:lstStyle/>
                    <a:p>
                      <a:r>
                        <a:rPr lang="en-CA" sz="1200" dirty="0">
                          <a:effectLst/>
                        </a:rPr>
                        <a:t>Failure (parachute)</a:t>
                      </a:r>
                    </a:p>
                  </a:txBody>
                  <a:tcPr marL="33420" marR="33420" marT="16710" marB="16710" anchor="ctr"/>
                </a:tc>
                <a:extLst>
                  <a:ext uri="{0D108BD9-81ED-4DB2-BD59-A6C34878D82A}">
                    <a16:rowId xmlns:a16="http://schemas.microsoft.com/office/drawing/2014/main" val="2244928540"/>
                  </a:ext>
                </a:extLst>
              </a:tr>
              <a:tr h="375577">
                <a:tc>
                  <a:txBody>
                    <a:bodyPr/>
                    <a:lstStyle/>
                    <a:p>
                      <a:r>
                        <a:rPr lang="en-CA" sz="1200">
                          <a:effectLst/>
                        </a:rPr>
                        <a:t>2012-05-22</a:t>
                      </a:r>
                    </a:p>
                  </a:txBody>
                  <a:tcPr marL="33420" marR="33420" marT="16710" marB="16710" anchor="ctr"/>
                </a:tc>
                <a:tc>
                  <a:txBody>
                    <a:bodyPr/>
                    <a:lstStyle/>
                    <a:p>
                      <a:r>
                        <a:rPr lang="en-CA" sz="1200">
                          <a:effectLst/>
                        </a:rPr>
                        <a:t>7:44:00</a:t>
                      </a:r>
                    </a:p>
                  </a:txBody>
                  <a:tcPr marL="33420" marR="33420" marT="16710" marB="16710" anchor="ctr"/>
                </a:tc>
                <a:tc>
                  <a:txBody>
                    <a:bodyPr/>
                    <a:lstStyle/>
                    <a:p>
                      <a:r>
                        <a:rPr lang="en-CA" sz="1200">
                          <a:effectLst/>
                        </a:rPr>
                        <a:t>F9 v1.0 B0005</a:t>
                      </a:r>
                    </a:p>
                  </a:txBody>
                  <a:tcPr marL="33420" marR="33420" marT="16710" marB="16710" anchor="ctr"/>
                </a:tc>
                <a:tc>
                  <a:txBody>
                    <a:bodyPr/>
                    <a:lstStyle/>
                    <a:p>
                      <a:r>
                        <a:rPr lang="en-CA" sz="1200">
                          <a:effectLst/>
                        </a:rPr>
                        <a:t>CCAFS LC-40</a:t>
                      </a:r>
                    </a:p>
                  </a:txBody>
                  <a:tcPr marL="33420" marR="33420" marT="16710" marB="16710" anchor="ctr"/>
                </a:tc>
                <a:tc>
                  <a:txBody>
                    <a:bodyPr/>
                    <a:lstStyle/>
                    <a:p>
                      <a:r>
                        <a:rPr lang="en-CA" sz="1200">
                          <a:effectLst/>
                        </a:rPr>
                        <a:t>Dragon demo flight C2</a:t>
                      </a:r>
                    </a:p>
                  </a:txBody>
                  <a:tcPr marL="33420" marR="33420" marT="16710" marB="16710" anchor="ctr"/>
                </a:tc>
                <a:tc>
                  <a:txBody>
                    <a:bodyPr/>
                    <a:lstStyle/>
                    <a:p>
                      <a:r>
                        <a:rPr lang="en-CA" sz="1200">
                          <a:effectLst/>
                        </a:rPr>
                        <a:t>525</a:t>
                      </a:r>
                    </a:p>
                  </a:txBody>
                  <a:tcPr marL="33420" marR="33420" marT="16710" marB="16710" anchor="ctr"/>
                </a:tc>
                <a:tc>
                  <a:txBody>
                    <a:bodyPr/>
                    <a:lstStyle/>
                    <a:p>
                      <a:r>
                        <a:rPr lang="en-CA" sz="1200">
                          <a:effectLst/>
                        </a:rPr>
                        <a:t>LEO (ISS)</a:t>
                      </a:r>
                    </a:p>
                  </a:txBody>
                  <a:tcPr marL="33420" marR="33420" marT="16710" marB="16710" anchor="ctr"/>
                </a:tc>
                <a:tc>
                  <a:txBody>
                    <a:bodyPr/>
                    <a:lstStyle/>
                    <a:p>
                      <a:r>
                        <a:rPr lang="en-CA" sz="1200">
                          <a:effectLst/>
                        </a:rPr>
                        <a:t>NASA (COTS)</a:t>
                      </a:r>
                    </a:p>
                  </a:txBody>
                  <a:tcPr marL="33420" marR="33420" marT="16710" marB="16710" anchor="ctr"/>
                </a:tc>
                <a:tc>
                  <a:txBody>
                    <a:bodyPr/>
                    <a:lstStyle/>
                    <a:p>
                      <a:r>
                        <a:rPr lang="en-CA" sz="1200">
                          <a:effectLst/>
                        </a:rPr>
                        <a:t>Success</a:t>
                      </a:r>
                    </a:p>
                  </a:txBody>
                  <a:tcPr marL="33420" marR="33420" marT="16710" marB="16710" anchor="ctr"/>
                </a:tc>
                <a:tc>
                  <a:txBody>
                    <a:bodyPr/>
                    <a:lstStyle/>
                    <a:p>
                      <a:r>
                        <a:rPr lang="en-CA" sz="1200">
                          <a:effectLst/>
                        </a:rPr>
                        <a:t>No attempt</a:t>
                      </a:r>
                    </a:p>
                  </a:txBody>
                  <a:tcPr marL="33420" marR="33420" marT="16710" marB="16710" anchor="ctr"/>
                </a:tc>
                <a:extLst>
                  <a:ext uri="{0D108BD9-81ED-4DB2-BD59-A6C34878D82A}">
                    <a16:rowId xmlns:a16="http://schemas.microsoft.com/office/drawing/2014/main" val="712790576"/>
                  </a:ext>
                </a:extLst>
              </a:tr>
              <a:tr h="257573">
                <a:tc>
                  <a:txBody>
                    <a:bodyPr/>
                    <a:lstStyle/>
                    <a:p>
                      <a:r>
                        <a:rPr lang="en-CA" sz="1200">
                          <a:effectLst/>
                        </a:rPr>
                        <a:t>2012-10-08</a:t>
                      </a:r>
                    </a:p>
                  </a:txBody>
                  <a:tcPr marL="33420" marR="33420" marT="16710" marB="16710" anchor="ctr"/>
                </a:tc>
                <a:tc>
                  <a:txBody>
                    <a:bodyPr/>
                    <a:lstStyle/>
                    <a:p>
                      <a:r>
                        <a:rPr lang="en-CA" sz="1200">
                          <a:effectLst/>
                        </a:rPr>
                        <a:t>0:35:00</a:t>
                      </a:r>
                    </a:p>
                  </a:txBody>
                  <a:tcPr marL="33420" marR="33420" marT="16710" marB="16710" anchor="ctr"/>
                </a:tc>
                <a:tc>
                  <a:txBody>
                    <a:bodyPr/>
                    <a:lstStyle/>
                    <a:p>
                      <a:r>
                        <a:rPr lang="en-CA" sz="1200">
                          <a:effectLst/>
                        </a:rPr>
                        <a:t>F9 v1.0 B0006</a:t>
                      </a:r>
                    </a:p>
                  </a:txBody>
                  <a:tcPr marL="33420" marR="33420" marT="16710" marB="16710" anchor="ctr"/>
                </a:tc>
                <a:tc>
                  <a:txBody>
                    <a:bodyPr/>
                    <a:lstStyle/>
                    <a:p>
                      <a:r>
                        <a:rPr lang="en-CA" sz="1200">
                          <a:effectLst/>
                        </a:rPr>
                        <a:t>CCAFS LC-40</a:t>
                      </a:r>
                    </a:p>
                  </a:txBody>
                  <a:tcPr marL="33420" marR="33420" marT="16710" marB="16710" anchor="ctr"/>
                </a:tc>
                <a:tc>
                  <a:txBody>
                    <a:bodyPr/>
                    <a:lstStyle/>
                    <a:p>
                      <a:r>
                        <a:rPr lang="en-CA" sz="1200">
                          <a:effectLst/>
                        </a:rPr>
                        <a:t>SpaceX CRS-1</a:t>
                      </a:r>
                    </a:p>
                  </a:txBody>
                  <a:tcPr marL="33420" marR="33420" marT="16710" marB="16710" anchor="ctr"/>
                </a:tc>
                <a:tc>
                  <a:txBody>
                    <a:bodyPr/>
                    <a:lstStyle/>
                    <a:p>
                      <a:r>
                        <a:rPr lang="en-CA" sz="1200">
                          <a:effectLst/>
                        </a:rPr>
                        <a:t>500</a:t>
                      </a:r>
                    </a:p>
                  </a:txBody>
                  <a:tcPr marL="33420" marR="33420" marT="16710" marB="16710" anchor="ctr"/>
                </a:tc>
                <a:tc>
                  <a:txBody>
                    <a:bodyPr/>
                    <a:lstStyle/>
                    <a:p>
                      <a:r>
                        <a:rPr lang="en-CA" sz="1200">
                          <a:effectLst/>
                        </a:rPr>
                        <a:t>LEO (ISS)</a:t>
                      </a:r>
                    </a:p>
                  </a:txBody>
                  <a:tcPr marL="33420" marR="33420" marT="16710" marB="16710" anchor="ctr"/>
                </a:tc>
                <a:tc>
                  <a:txBody>
                    <a:bodyPr/>
                    <a:lstStyle/>
                    <a:p>
                      <a:r>
                        <a:rPr lang="en-CA" sz="1200">
                          <a:effectLst/>
                        </a:rPr>
                        <a:t>NASA (CRS)</a:t>
                      </a:r>
                    </a:p>
                  </a:txBody>
                  <a:tcPr marL="33420" marR="33420" marT="16710" marB="16710" anchor="ctr"/>
                </a:tc>
                <a:tc>
                  <a:txBody>
                    <a:bodyPr/>
                    <a:lstStyle/>
                    <a:p>
                      <a:r>
                        <a:rPr lang="en-CA" sz="1200">
                          <a:effectLst/>
                        </a:rPr>
                        <a:t>Success</a:t>
                      </a:r>
                    </a:p>
                  </a:txBody>
                  <a:tcPr marL="33420" marR="33420" marT="16710" marB="16710" anchor="ctr"/>
                </a:tc>
                <a:tc>
                  <a:txBody>
                    <a:bodyPr/>
                    <a:lstStyle/>
                    <a:p>
                      <a:r>
                        <a:rPr lang="en-CA" sz="1200">
                          <a:effectLst/>
                        </a:rPr>
                        <a:t>No attempt</a:t>
                      </a:r>
                    </a:p>
                  </a:txBody>
                  <a:tcPr marL="33420" marR="33420" marT="16710" marB="16710" anchor="ctr"/>
                </a:tc>
                <a:extLst>
                  <a:ext uri="{0D108BD9-81ED-4DB2-BD59-A6C34878D82A}">
                    <a16:rowId xmlns:a16="http://schemas.microsoft.com/office/drawing/2014/main" val="1073730502"/>
                  </a:ext>
                </a:extLst>
              </a:tr>
              <a:tr h="257573">
                <a:tc>
                  <a:txBody>
                    <a:bodyPr/>
                    <a:lstStyle/>
                    <a:p>
                      <a:r>
                        <a:rPr lang="en-CA" sz="1200">
                          <a:effectLst/>
                        </a:rPr>
                        <a:t>2013-03-01</a:t>
                      </a:r>
                    </a:p>
                  </a:txBody>
                  <a:tcPr marL="33420" marR="33420" marT="16710" marB="16710" anchor="ctr"/>
                </a:tc>
                <a:tc>
                  <a:txBody>
                    <a:bodyPr/>
                    <a:lstStyle/>
                    <a:p>
                      <a:r>
                        <a:rPr lang="en-CA" sz="1200">
                          <a:effectLst/>
                        </a:rPr>
                        <a:t>15:10:00</a:t>
                      </a:r>
                    </a:p>
                  </a:txBody>
                  <a:tcPr marL="33420" marR="33420" marT="16710" marB="16710" anchor="ctr"/>
                </a:tc>
                <a:tc>
                  <a:txBody>
                    <a:bodyPr/>
                    <a:lstStyle/>
                    <a:p>
                      <a:r>
                        <a:rPr lang="en-CA" sz="1200" dirty="0">
                          <a:effectLst/>
                        </a:rPr>
                        <a:t>F9 v1.0 B0007</a:t>
                      </a:r>
                    </a:p>
                  </a:txBody>
                  <a:tcPr marL="33420" marR="33420" marT="16710" marB="16710" anchor="ctr"/>
                </a:tc>
                <a:tc>
                  <a:txBody>
                    <a:bodyPr/>
                    <a:lstStyle/>
                    <a:p>
                      <a:r>
                        <a:rPr lang="en-CA" sz="1200">
                          <a:effectLst/>
                        </a:rPr>
                        <a:t>CCAFS LC-40</a:t>
                      </a:r>
                    </a:p>
                  </a:txBody>
                  <a:tcPr marL="33420" marR="33420" marT="16710" marB="16710" anchor="ctr"/>
                </a:tc>
                <a:tc>
                  <a:txBody>
                    <a:bodyPr/>
                    <a:lstStyle/>
                    <a:p>
                      <a:r>
                        <a:rPr lang="en-CA" sz="1200">
                          <a:effectLst/>
                        </a:rPr>
                        <a:t>SpaceX CRS-2</a:t>
                      </a:r>
                    </a:p>
                  </a:txBody>
                  <a:tcPr marL="33420" marR="33420" marT="16710" marB="16710" anchor="ctr"/>
                </a:tc>
                <a:tc>
                  <a:txBody>
                    <a:bodyPr/>
                    <a:lstStyle/>
                    <a:p>
                      <a:r>
                        <a:rPr lang="en-CA" sz="1200">
                          <a:effectLst/>
                        </a:rPr>
                        <a:t>677</a:t>
                      </a:r>
                    </a:p>
                  </a:txBody>
                  <a:tcPr marL="33420" marR="33420" marT="16710" marB="16710" anchor="ctr"/>
                </a:tc>
                <a:tc>
                  <a:txBody>
                    <a:bodyPr/>
                    <a:lstStyle/>
                    <a:p>
                      <a:r>
                        <a:rPr lang="en-CA" sz="1200">
                          <a:effectLst/>
                        </a:rPr>
                        <a:t>LEO (ISS)</a:t>
                      </a:r>
                    </a:p>
                  </a:txBody>
                  <a:tcPr marL="33420" marR="33420" marT="16710" marB="16710" anchor="ctr"/>
                </a:tc>
                <a:tc>
                  <a:txBody>
                    <a:bodyPr/>
                    <a:lstStyle/>
                    <a:p>
                      <a:r>
                        <a:rPr lang="en-CA" sz="1200">
                          <a:effectLst/>
                        </a:rPr>
                        <a:t>NASA (CRS)</a:t>
                      </a:r>
                    </a:p>
                  </a:txBody>
                  <a:tcPr marL="33420" marR="33420" marT="16710" marB="16710" anchor="ctr"/>
                </a:tc>
                <a:tc>
                  <a:txBody>
                    <a:bodyPr/>
                    <a:lstStyle/>
                    <a:p>
                      <a:r>
                        <a:rPr lang="en-CA" sz="1200">
                          <a:effectLst/>
                        </a:rPr>
                        <a:t>Success</a:t>
                      </a:r>
                    </a:p>
                  </a:txBody>
                  <a:tcPr marL="33420" marR="33420" marT="16710" marB="16710" anchor="ctr"/>
                </a:tc>
                <a:tc>
                  <a:txBody>
                    <a:bodyPr/>
                    <a:lstStyle/>
                    <a:p>
                      <a:r>
                        <a:rPr lang="en-CA" sz="1200" dirty="0">
                          <a:effectLst/>
                        </a:rPr>
                        <a:t>No attempt</a:t>
                      </a:r>
                    </a:p>
                  </a:txBody>
                  <a:tcPr marL="33420" marR="33420" marT="16710" marB="16710" anchor="ctr"/>
                </a:tc>
                <a:extLst>
                  <a:ext uri="{0D108BD9-81ED-4DB2-BD59-A6C34878D82A}">
                    <a16:rowId xmlns:a16="http://schemas.microsoft.com/office/drawing/2014/main" val="4290402213"/>
                  </a:ext>
                </a:extLst>
              </a:tr>
            </a:tbl>
          </a:graphicData>
        </a:graphic>
      </p:graphicFrame>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total payload carried by boosters from NASA</a:t>
            </a:r>
          </a:p>
          <a:p>
            <a:r>
              <a:rPr lang="en-US" sz="2200" dirty="0">
                <a:solidFill>
                  <a:schemeClr val="accent3">
                    <a:lumMod val="25000"/>
                  </a:schemeClr>
                </a:solidFill>
                <a:latin typeface="Abadi" panose="020B0604020104020204" pitchFamily="34" charset="0"/>
              </a:rPr>
              <a:t>This query groups the data by customer (</a:t>
            </a:r>
            <a:r>
              <a:rPr lang="en-US" sz="2200" dirty="0">
                <a:solidFill>
                  <a:schemeClr val="accent1">
                    <a:lumMod val="75000"/>
                  </a:schemeClr>
                </a:solidFill>
                <a:latin typeface="Abadi" panose="020B0604020104020204" pitchFamily="34" charset="0"/>
              </a:rPr>
              <a:t>group by</a:t>
            </a:r>
            <a:r>
              <a:rPr lang="en-US" sz="2200" dirty="0">
                <a:solidFill>
                  <a:schemeClr val="accent3">
                    <a:lumMod val="25000"/>
                  </a:schemeClr>
                </a:solidFill>
                <a:latin typeface="Abadi" panose="020B0604020104020204" pitchFamily="34" charset="0"/>
              </a:rPr>
              <a:t>), sums (</a:t>
            </a:r>
            <a:r>
              <a:rPr lang="en-US" sz="2200" dirty="0">
                <a:solidFill>
                  <a:schemeClr val="accent1">
                    <a:lumMod val="75000"/>
                  </a:schemeClr>
                </a:solidFill>
                <a:latin typeface="Abadi" panose="020B0604020104020204" pitchFamily="34" charset="0"/>
              </a:rPr>
              <a:t>sum</a:t>
            </a:r>
            <a:r>
              <a:rPr lang="en-US" sz="2200" dirty="0">
                <a:solidFill>
                  <a:schemeClr val="accent3">
                    <a:lumMod val="25000"/>
                  </a:schemeClr>
                </a:solidFill>
                <a:latin typeface="Abadi" panose="020B0604020104020204" pitchFamily="34" charset="0"/>
              </a:rPr>
              <a:t>) the payload mass for each customer and filters the results (</a:t>
            </a:r>
            <a:r>
              <a:rPr lang="en-US" sz="2200" dirty="0">
                <a:solidFill>
                  <a:schemeClr val="accent1">
                    <a:lumMod val="75000"/>
                  </a:schemeClr>
                </a:solidFill>
                <a:latin typeface="Abadi" panose="020B0604020104020204" pitchFamily="34" charset="0"/>
              </a:rPr>
              <a:t>having</a:t>
            </a:r>
            <a:r>
              <a:rPr lang="en-US" sz="2200" dirty="0">
                <a:solidFill>
                  <a:schemeClr val="accent3">
                    <a:lumMod val="25000"/>
                  </a:schemeClr>
                </a:solidFill>
                <a:latin typeface="Abadi" panose="020B0604020104020204" pitchFamily="34" charset="0"/>
              </a:rPr>
              <a:t>) to include only the desired customer, NASA (CRS).</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graphicFrame>
        <p:nvGraphicFramePr>
          <p:cNvPr id="6" name="Table 5">
            <a:extLst>
              <a:ext uri="{FF2B5EF4-FFF2-40B4-BE49-F238E27FC236}">
                <a16:creationId xmlns:a16="http://schemas.microsoft.com/office/drawing/2014/main" id="{D99710A6-A8D4-AE41-89BF-FF5CCE38EE6F}"/>
              </a:ext>
            </a:extLst>
          </p:cNvPr>
          <p:cNvGraphicFramePr>
            <a:graphicFrameLocks noGrp="1"/>
          </p:cNvGraphicFramePr>
          <p:nvPr>
            <p:extLst>
              <p:ext uri="{D42A27DB-BD31-4B8C-83A1-F6EECF244321}">
                <p14:modId xmlns:p14="http://schemas.microsoft.com/office/powerpoint/2010/main" val="2524425105"/>
              </p:ext>
            </p:extLst>
          </p:nvPr>
        </p:nvGraphicFramePr>
        <p:xfrm>
          <a:off x="838200" y="3676174"/>
          <a:ext cx="7677150" cy="650240"/>
        </p:xfrm>
        <a:graphic>
          <a:graphicData uri="http://schemas.openxmlformats.org/drawingml/2006/table">
            <a:tbl>
              <a:tblPr firstRow="1">
                <a:tableStyleId>{D113A9D2-9D6B-4929-AA2D-F23B5EE8CBE7}</a:tableStyleId>
              </a:tblPr>
              <a:tblGrid>
                <a:gridCol w="3838575">
                  <a:extLst>
                    <a:ext uri="{9D8B030D-6E8A-4147-A177-3AD203B41FA5}">
                      <a16:colId xmlns:a16="http://schemas.microsoft.com/office/drawing/2014/main" val="2963861010"/>
                    </a:ext>
                  </a:extLst>
                </a:gridCol>
                <a:gridCol w="3838575">
                  <a:extLst>
                    <a:ext uri="{9D8B030D-6E8A-4147-A177-3AD203B41FA5}">
                      <a16:colId xmlns:a16="http://schemas.microsoft.com/office/drawing/2014/main" val="2157965666"/>
                    </a:ext>
                  </a:extLst>
                </a:gridCol>
              </a:tblGrid>
              <a:tr h="0">
                <a:tc>
                  <a:txBody>
                    <a:bodyPr/>
                    <a:lstStyle/>
                    <a:p>
                      <a:pPr algn="l" fontAlgn="ctr"/>
                      <a:r>
                        <a:rPr lang="en-CA" dirty="0">
                          <a:effectLst/>
                        </a:rPr>
                        <a:t>Customer</a:t>
                      </a:r>
                    </a:p>
                  </a:txBody>
                  <a:tcPr marL="50800" marR="50800" marT="25400" marB="25400" anchor="ctr"/>
                </a:tc>
                <a:tc>
                  <a:txBody>
                    <a:bodyPr/>
                    <a:lstStyle/>
                    <a:p>
                      <a:pPr algn="l" fontAlgn="ctr"/>
                      <a:r>
                        <a:rPr lang="en-CA" dirty="0">
                          <a:effectLst/>
                        </a:rPr>
                        <a:t>sum(PAYLOAD_MASS__KG_)</a:t>
                      </a:r>
                    </a:p>
                  </a:txBody>
                  <a:tcPr marL="50800" marR="50800" marT="25400" marB="25400" anchor="ctr"/>
                </a:tc>
                <a:extLst>
                  <a:ext uri="{0D108BD9-81ED-4DB2-BD59-A6C34878D82A}">
                    <a16:rowId xmlns:a16="http://schemas.microsoft.com/office/drawing/2014/main" val="3874052295"/>
                  </a:ext>
                </a:extLst>
              </a:tr>
              <a:tr h="0">
                <a:tc>
                  <a:txBody>
                    <a:bodyPr/>
                    <a:lstStyle/>
                    <a:p>
                      <a:r>
                        <a:rPr lang="en-CA">
                          <a:effectLst/>
                        </a:rPr>
                        <a:t>NASA (CRS)</a:t>
                      </a:r>
                    </a:p>
                  </a:txBody>
                  <a:tcPr marL="50800" marR="50800" marT="25400" marB="25400" anchor="ctr"/>
                </a:tc>
                <a:tc>
                  <a:txBody>
                    <a:bodyPr/>
                    <a:lstStyle/>
                    <a:p>
                      <a:r>
                        <a:rPr lang="en-CA" dirty="0">
                          <a:effectLst/>
                        </a:rPr>
                        <a:t>45596</a:t>
                      </a:r>
                    </a:p>
                  </a:txBody>
                  <a:tcPr marL="50800" marR="50800" marT="25400" marB="25400" anchor="ctr"/>
                </a:tc>
                <a:extLst>
                  <a:ext uri="{0D108BD9-81ED-4DB2-BD59-A6C34878D82A}">
                    <a16:rowId xmlns:a16="http://schemas.microsoft.com/office/drawing/2014/main" val="3804466785"/>
                  </a:ext>
                </a:extLst>
              </a:tr>
            </a:tbl>
          </a:graphicData>
        </a:graphic>
      </p:graphicFrame>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dirty="0">
                <a:solidFill>
                  <a:schemeClr val="accent3">
                    <a:lumMod val="25000"/>
                  </a:schemeClr>
                </a:solidFill>
                <a:latin typeface="Abadi" panose="020B0604020104020204" pitchFamily="34" charset="0"/>
              </a:rPr>
              <a:t>The query calculates the average (</a:t>
            </a:r>
            <a:r>
              <a:rPr lang="en-US" sz="2200" dirty="0">
                <a:solidFill>
                  <a:schemeClr val="accent1">
                    <a:lumMod val="75000"/>
                  </a:schemeClr>
                </a:solidFill>
                <a:latin typeface="Abadi" panose="020B0604020104020204" pitchFamily="34" charset="0"/>
              </a:rPr>
              <a:t>avg</a:t>
            </a:r>
            <a:r>
              <a:rPr lang="en-US" sz="2200" dirty="0">
                <a:solidFill>
                  <a:schemeClr val="accent3">
                    <a:lumMod val="25000"/>
                  </a:schemeClr>
                </a:solidFill>
                <a:latin typeface="Abadi" panose="020B0604020104020204" pitchFamily="34" charset="0"/>
              </a:rPr>
              <a:t>) payload mass (in kilograms) for all space launches (</a:t>
            </a:r>
            <a:r>
              <a:rPr lang="en-US" sz="2200" dirty="0">
                <a:solidFill>
                  <a:schemeClr val="accent1">
                    <a:lumMod val="75000"/>
                  </a:schemeClr>
                </a:solidFill>
                <a:latin typeface="Abadi" panose="020B0604020104020204" pitchFamily="34" charset="0"/>
              </a:rPr>
              <a:t>where</a:t>
            </a:r>
            <a:r>
              <a:rPr lang="en-US" sz="2200" dirty="0">
                <a:solidFill>
                  <a:schemeClr val="accent3">
                    <a:lumMod val="25000"/>
                  </a:schemeClr>
                </a:solidFill>
                <a:latin typeface="Abadi" panose="020B0604020104020204" pitchFamily="34" charset="0"/>
              </a:rPr>
              <a:t>) that used the 'F9 v1.1'</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graphicFrame>
        <p:nvGraphicFramePr>
          <p:cNvPr id="7" name="Table 6">
            <a:extLst>
              <a:ext uri="{FF2B5EF4-FFF2-40B4-BE49-F238E27FC236}">
                <a16:creationId xmlns:a16="http://schemas.microsoft.com/office/drawing/2014/main" id="{7898C86F-83C8-78AB-63CF-1AF3A4EB0495}"/>
              </a:ext>
            </a:extLst>
          </p:cNvPr>
          <p:cNvGraphicFramePr>
            <a:graphicFrameLocks noGrp="1"/>
          </p:cNvGraphicFramePr>
          <p:nvPr>
            <p:extLst>
              <p:ext uri="{D42A27DB-BD31-4B8C-83A1-F6EECF244321}">
                <p14:modId xmlns:p14="http://schemas.microsoft.com/office/powerpoint/2010/main" val="2715382430"/>
              </p:ext>
            </p:extLst>
          </p:nvPr>
        </p:nvGraphicFramePr>
        <p:xfrm>
          <a:off x="838200" y="3676174"/>
          <a:ext cx="10515600" cy="650240"/>
        </p:xfrm>
        <a:graphic>
          <a:graphicData uri="http://schemas.openxmlformats.org/drawingml/2006/table">
            <a:tbl>
              <a:tblPr firstRow="1">
                <a:tableStyleId>{D113A9D2-9D6B-4929-AA2D-F23B5EE8CBE7}</a:tableStyleId>
              </a:tblPr>
              <a:tblGrid>
                <a:gridCol w="10515600">
                  <a:extLst>
                    <a:ext uri="{9D8B030D-6E8A-4147-A177-3AD203B41FA5}">
                      <a16:colId xmlns:a16="http://schemas.microsoft.com/office/drawing/2014/main" val="3931020416"/>
                    </a:ext>
                  </a:extLst>
                </a:gridCol>
              </a:tblGrid>
              <a:tr h="0">
                <a:tc>
                  <a:txBody>
                    <a:bodyPr/>
                    <a:lstStyle/>
                    <a:p>
                      <a:pPr algn="l" fontAlgn="ctr"/>
                      <a:r>
                        <a:rPr lang="en-CA" dirty="0">
                          <a:effectLst/>
                        </a:rPr>
                        <a:t>avg(PAYLOAD_MASS__KG_)</a:t>
                      </a:r>
                    </a:p>
                  </a:txBody>
                  <a:tcPr marL="50800" marR="50800" marT="25400" marB="25400" anchor="ctr"/>
                </a:tc>
                <a:extLst>
                  <a:ext uri="{0D108BD9-81ED-4DB2-BD59-A6C34878D82A}">
                    <a16:rowId xmlns:a16="http://schemas.microsoft.com/office/drawing/2014/main" val="2635365132"/>
                  </a:ext>
                </a:extLst>
              </a:tr>
              <a:tr h="0">
                <a:tc>
                  <a:txBody>
                    <a:bodyPr/>
                    <a:lstStyle/>
                    <a:p>
                      <a:r>
                        <a:rPr lang="en-CA" dirty="0">
                          <a:effectLst/>
                        </a:rPr>
                        <a:t>2928.4</a:t>
                      </a:r>
                    </a:p>
                  </a:txBody>
                  <a:tcPr marL="50800" marR="50800" marT="25400" marB="25400" anchor="ctr"/>
                </a:tc>
                <a:extLst>
                  <a:ext uri="{0D108BD9-81ED-4DB2-BD59-A6C34878D82A}">
                    <a16:rowId xmlns:a16="http://schemas.microsoft.com/office/drawing/2014/main" val="2303974924"/>
                  </a:ext>
                </a:extLst>
              </a:tr>
            </a:tbl>
          </a:graphicData>
        </a:graphic>
      </p:graphicFrame>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graphicFrame>
        <p:nvGraphicFramePr>
          <p:cNvPr id="6" name="Table 5">
            <a:extLst>
              <a:ext uri="{FF2B5EF4-FFF2-40B4-BE49-F238E27FC236}">
                <a16:creationId xmlns:a16="http://schemas.microsoft.com/office/drawing/2014/main" id="{C5E120EC-E522-4F1B-0357-B1D245418E2D}"/>
              </a:ext>
            </a:extLst>
          </p:cNvPr>
          <p:cNvGraphicFramePr>
            <a:graphicFrameLocks noGrp="1"/>
          </p:cNvGraphicFramePr>
          <p:nvPr>
            <p:extLst>
              <p:ext uri="{D42A27DB-BD31-4B8C-83A1-F6EECF244321}">
                <p14:modId xmlns:p14="http://schemas.microsoft.com/office/powerpoint/2010/main" val="2140738099"/>
              </p:ext>
            </p:extLst>
          </p:nvPr>
        </p:nvGraphicFramePr>
        <p:xfrm>
          <a:off x="838200" y="3676174"/>
          <a:ext cx="10515600" cy="650240"/>
        </p:xfrm>
        <a:graphic>
          <a:graphicData uri="http://schemas.openxmlformats.org/drawingml/2006/table">
            <a:tbl>
              <a:tblPr firstRow="1">
                <a:tableStyleId>{D113A9D2-9D6B-4929-AA2D-F23B5EE8CBE7}</a:tableStyleId>
              </a:tblPr>
              <a:tblGrid>
                <a:gridCol w="5257800">
                  <a:extLst>
                    <a:ext uri="{9D8B030D-6E8A-4147-A177-3AD203B41FA5}">
                      <a16:colId xmlns:a16="http://schemas.microsoft.com/office/drawing/2014/main" val="264360156"/>
                    </a:ext>
                  </a:extLst>
                </a:gridCol>
                <a:gridCol w="5257800">
                  <a:extLst>
                    <a:ext uri="{9D8B030D-6E8A-4147-A177-3AD203B41FA5}">
                      <a16:colId xmlns:a16="http://schemas.microsoft.com/office/drawing/2014/main" val="2108374162"/>
                    </a:ext>
                  </a:extLst>
                </a:gridCol>
              </a:tblGrid>
              <a:tr h="0">
                <a:tc>
                  <a:txBody>
                    <a:bodyPr/>
                    <a:lstStyle/>
                    <a:p>
                      <a:pPr algn="l" fontAlgn="ctr"/>
                      <a:r>
                        <a:rPr lang="en-CA">
                          <a:effectLst/>
                        </a:rPr>
                        <a:t>Landing_Outcome</a:t>
                      </a:r>
                    </a:p>
                  </a:txBody>
                  <a:tcPr marL="50800" marR="50800" marT="25400" marB="25400" anchor="ctr"/>
                </a:tc>
                <a:tc>
                  <a:txBody>
                    <a:bodyPr/>
                    <a:lstStyle/>
                    <a:p>
                      <a:pPr algn="l" fontAlgn="ctr"/>
                      <a:r>
                        <a:rPr lang="en-CA" dirty="0">
                          <a:effectLst/>
                        </a:rPr>
                        <a:t>min(date)</a:t>
                      </a:r>
                    </a:p>
                  </a:txBody>
                  <a:tcPr marL="50800" marR="50800" marT="25400" marB="25400" anchor="ctr"/>
                </a:tc>
                <a:extLst>
                  <a:ext uri="{0D108BD9-81ED-4DB2-BD59-A6C34878D82A}">
                    <a16:rowId xmlns:a16="http://schemas.microsoft.com/office/drawing/2014/main" val="2018286579"/>
                  </a:ext>
                </a:extLst>
              </a:tr>
              <a:tr h="0">
                <a:tc>
                  <a:txBody>
                    <a:bodyPr/>
                    <a:lstStyle/>
                    <a:p>
                      <a:r>
                        <a:rPr lang="en-CA">
                          <a:effectLst/>
                        </a:rPr>
                        <a:t>Success (ground pad)</a:t>
                      </a:r>
                    </a:p>
                  </a:txBody>
                  <a:tcPr marL="50800" marR="50800" marT="25400" marB="25400" anchor="ctr"/>
                </a:tc>
                <a:tc>
                  <a:txBody>
                    <a:bodyPr/>
                    <a:lstStyle/>
                    <a:p>
                      <a:r>
                        <a:rPr lang="en-CA" dirty="0">
                          <a:effectLst/>
                        </a:rPr>
                        <a:t>2015-12-22</a:t>
                      </a:r>
                    </a:p>
                  </a:txBody>
                  <a:tcPr marL="50800" marR="50800" marT="25400" marB="25400" anchor="ctr"/>
                </a:tc>
                <a:extLst>
                  <a:ext uri="{0D108BD9-81ED-4DB2-BD59-A6C34878D82A}">
                    <a16:rowId xmlns:a16="http://schemas.microsoft.com/office/drawing/2014/main" val="3103476774"/>
                  </a:ext>
                </a:extLst>
              </a:tr>
            </a:tbl>
          </a:graphicData>
        </a:graphic>
      </p:graphicFrame>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1898650"/>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names of boosters which have successfully landed on drone ship and had payload mass greater than 4000 but less than 6000</a:t>
            </a:r>
          </a:p>
          <a:p>
            <a:r>
              <a:rPr lang="en-US" sz="2200" dirty="0">
                <a:solidFill>
                  <a:schemeClr val="accent3">
                    <a:lumMod val="25000"/>
                  </a:schemeClr>
                </a:solidFill>
                <a:latin typeface="Abadi"/>
              </a:rPr>
              <a:t>This query  filters the results to include only launches where:</a:t>
            </a:r>
          </a:p>
          <a:p>
            <a:pPr lvl="1">
              <a:buFont typeface="+mj-lt"/>
              <a:buAutoNum type="arabicPeriod"/>
            </a:pPr>
            <a:r>
              <a:rPr lang="en-US" sz="1600" dirty="0">
                <a:solidFill>
                  <a:schemeClr val="accent3">
                    <a:lumMod val="25000"/>
                  </a:schemeClr>
                </a:solidFill>
                <a:latin typeface="Abadi"/>
              </a:rPr>
              <a:t>The </a:t>
            </a:r>
            <a:r>
              <a:rPr lang="en-US" sz="1600" dirty="0" err="1">
                <a:solidFill>
                  <a:schemeClr val="accent3">
                    <a:lumMod val="25000"/>
                  </a:schemeClr>
                </a:solidFill>
                <a:latin typeface="Abadi"/>
              </a:rPr>
              <a:t>Landing_Outcome</a:t>
            </a:r>
            <a:r>
              <a:rPr lang="en-US" sz="1600" dirty="0">
                <a:solidFill>
                  <a:schemeClr val="accent3">
                    <a:lumMod val="25000"/>
                  </a:schemeClr>
                </a:solidFill>
                <a:latin typeface="Abadi"/>
              </a:rPr>
              <a:t> is 'Success (drone ship)'</a:t>
            </a:r>
          </a:p>
          <a:p>
            <a:pPr lvl="1">
              <a:buFont typeface="+mj-lt"/>
              <a:buAutoNum type="arabicPeriod"/>
            </a:pPr>
            <a:r>
              <a:rPr lang="en-US" sz="1600" dirty="0">
                <a:solidFill>
                  <a:schemeClr val="accent3">
                    <a:lumMod val="25000"/>
                  </a:schemeClr>
                </a:solidFill>
                <a:latin typeface="Abadi"/>
              </a:rPr>
              <a:t>The PAYLOAD_MASS__KG_ is between 4000kg and 6000kg</a:t>
            </a:r>
            <a:r>
              <a:rPr lang="en-US" sz="2200" dirty="0">
                <a:solidFill>
                  <a:schemeClr val="accent3">
                    <a:lumMod val="25000"/>
                  </a:schemeClr>
                </a:solidFill>
                <a:latin typeface="Abadi"/>
              </a:rPr>
              <a: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graphicFrame>
        <p:nvGraphicFramePr>
          <p:cNvPr id="6" name="Table 5">
            <a:extLst>
              <a:ext uri="{FF2B5EF4-FFF2-40B4-BE49-F238E27FC236}">
                <a16:creationId xmlns:a16="http://schemas.microsoft.com/office/drawing/2014/main" id="{A80532AD-BD0C-2D05-40B6-61F176292BE9}"/>
              </a:ext>
            </a:extLst>
          </p:cNvPr>
          <p:cNvGraphicFramePr>
            <a:graphicFrameLocks noGrp="1"/>
          </p:cNvGraphicFramePr>
          <p:nvPr>
            <p:extLst>
              <p:ext uri="{D42A27DB-BD31-4B8C-83A1-F6EECF244321}">
                <p14:modId xmlns:p14="http://schemas.microsoft.com/office/powerpoint/2010/main" val="4007097937"/>
              </p:ext>
            </p:extLst>
          </p:nvPr>
        </p:nvGraphicFramePr>
        <p:xfrm>
          <a:off x="838200" y="3935151"/>
          <a:ext cx="10515600" cy="1625600"/>
        </p:xfrm>
        <a:graphic>
          <a:graphicData uri="http://schemas.openxmlformats.org/drawingml/2006/table">
            <a:tbl>
              <a:tblPr firstRow="1">
                <a:tableStyleId>{D113A9D2-9D6B-4929-AA2D-F23B5EE8CBE7}</a:tableStyleId>
              </a:tblPr>
              <a:tblGrid>
                <a:gridCol w="5257800">
                  <a:extLst>
                    <a:ext uri="{9D8B030D-6E8A-4147-A177-3AD203B41FA5}">
                      <a16:colId xmlns:a16="http://schemas.microsoft.com/office/drawing/2014/main" val="1813532315"/>
                    </a:ext>
                  </a:extLst>
                </a:gridCol>
                <a:gridCol w="5257800">
                  <a:extLst>
                    <a:ext uri="{9D8B030D-6E8A-4147-A177-3AD203B41FA5}">
                      <a16:colId xmlns:a16="http://schemas.microsoft.com/office/drawing/2014/main" val="3473246809"/>
                    </a:ext>
                  </a:extLst>
                </a:gridCol>
              </a:tblGrid>
              <a:tr h="0">
                <a:tc>
                  <a:txBody>
                    <a:bodyPr/>
                    <a:lstStyle/>
                    <a:p>
                      <a:pPr algn="l" fontAlgn="ctr"/>
                      <a:r>
                        <a:rPr lang="en-CA" dirty="0" err="1">
                          <a:effectLst/>
                        </a:rPr>
                        <a:t>Booster_Version</a:t>
                      </a:r>
                      <a:endParaRPr lang="en-CA" dirty="0">
                        <a:effectLst/>
                      </a:endParaRPr>
                    </a:p>
                  </a:txBody>
                  <a:tcPr marL="50800" marR="50800" marT="25400" marB="25400" anchor="ctr"/>
                </a:tc>
                <a:tc>
                  <a:txBody>
                    <a:bodyPr/>
                    <a:lstStyle/>
                    <a:p>
                      <a:pPr algn="l" fontAlgn="ctr"/>
                      <a:r>
                        <a:rPr lang="en-CA" dirty="0">
                          <a:effectLst/>
                        </a:rPr>
                        <a:t>PAYLOAD_MASS__KG_</a:t>
                      </a:r>
                    </a:p>
                  </a:txBody>
                  <a:tcPr marL="50800" marR="50800" marT="25400" marB="25400" anchor="ctr"/>
                </a:tc>
                <a:extLst>
                  <a:ext uri="{0D108BD9-81ED-4DB2-BD59-A6C34878D82A}">
                    <a16:rowId xmlns:a16="http://schemas.microsoft.com/office/drawing/2014/main" val="1781550069"/>
                  </a:ext>
                </a:extLst>
              </a:tr>
              <a:tr h="0">
                <a:tc>
                  <a:txBody>
                    <a:bodyPr/>
                    <a:lstStyle/>
                    <a:p>
                      <a:r>
                        <a:rPr lang="en-CA">
                          <a:effectLst/>
                        </a:rPr>
                        <a:t>F9 FT B1022</a:t>
                      </a:r>
                    </a:p>
                  </a:txBody>
                  <a:tcPr marL="50800" marR="50800" marT="25400" marB="25400" anchor="ctr"/>
                </a:tc>
                <a:tc>
                  <a:txBody>
                    <a:bodyPr/>
                    <a:lstStyle/>
                    <a:p>
                      <a:r>
                        <a:rPr lang="en-CA">
                          <a:effectLst/>
                        </a:rPr>
                        <a:t>4696</a:t>
                      </a:r>
                    </a:p>
                  </a:txBody>
                  <a:tcPr marL="50800" marR="50800" marT="25400" marB="25400" anchor="ctr"/>
                </a:tc>
                <a:extLst>
                  <a:ext uri="{0D108BD9-81ED-4DB2-BD59-A6C34878D82A}">
                    <a16:rowId xmlns:a16="http://schemas.microsoft.com/office/drawing/2014/main" val="2248682100"/>
                  </a:ext>
                </a:extLst>
              </a:tr>
              <a:tr h="0">
                <a:tc>
                  <a:txBody>
                    <a:bodyPr/>
                    <a:lstStyle/>
                    <a:p>
                      <a:r>
                        <a:rPr lang="en-CA">
                          <a:effectLst/>
                        </a:rPr>
                        <a:t>F9 FT B1026</a:t>
                      </a:r>
                    </a:p>
                  </a:txBody>
                  <a:tcPr marL="50800" marR="50800" marT="25400" marB="25400" anchor="ctr"/>
                </a:tc>
                <a:tc>
                  <a:txBody>
                    <a:bodyPr/>
                    <a:lstStyle/>
                    <a:p>
                      <a:r>
                        <a:rPr lang="en-CA">
                          <a:effectLst/>
                        </a:rPr>
                        <a:t>4600</a:t>
                      </a:r>
                    </a:p>
                  </a:txBody>
                  <a:tcPr marL="50800" marR="50800" marT="25400" marB="25400" anchor="ctr"/>
                </a:tc>
                <a:extLst>
                  <a:ext uri="{0D108BD9-81ED-4DB2-BD59-A6C34878D82A}">
                    <a16:rowId xmlns:a16="http://schemas.microsoft.com/office/drawing/2014/main" val="924668688"/>
                  </a:ext>
                </a:extLst>
              </a:tr>
              <a:tr h="0">
                <a:tc>
                  <a:txBody>
                    <a:bodyPr/>
                    <a:lstStyle/>
                    <a:p>
                      <a:r>
                        <a:rPr lang="en-CA">
                          <a:effectLst/>
                        </a:rPr>
                        <a:t>F9 FT B1021.2</a:t>
                      </a:r>
                    </a:p>
                  </a:txBody>
                  <a:tcPr marL="50800" marR="50800" marT="25400" marB="25400" anchor="ctr"/>
                </a:tc>
                <a:tc>
                  <a:txBody>
                    <a:bodyPr/>
                    <a:lstStyle/>
                    <a:p>
                      <a:r>
                        <a:rPr lang="en-CA" dirty="0">
                          <a:effectLst/>
                        </a:rPr>
                        <a:t>5300</a:t>
                      </a:r>
                    </a:p>
                  </a:txBody>
                  <a:tcPr marL="50800" marR="50800" marT="25400" marB="25400" anchor="ctr"/>
                </a:tc>
                <a:extLst>
                  <a:ext uri="{0D108BD9-81ED-4DB2-BD59-A6C34878D82A}">
                    <a16:rowId xmlns:a16="http://schemas.microsoft.com/office/drawing/2014/main" val="1228929155"/>
                  </a:ext>
                </a:extLst>
              </a:tr>
              <a:tr h="0">
                <a:tc>
                  <a:txBody>
                    <a:bodyPr/>
                    <a:lstStyle/>
                    <a:p>
                      <a:r>
                        <a:rPr lang="en-CA">
                          <a:effectLst/>
                        </a:rPr>
                        <a:t>F9 FT B1031.2</a:t>
                      </a:r>
                    </a:p>
                  </a:txBody>
                  <a:tcPr marL="50800" marR="50800" marT="25400" marB="25400" anchor="ctr"/>
                </a:tc>
                <a:tc>
                  <a:txBody>
                    <a:bodyPr/>
                    <a:lstStyle/>
                    <a:p>
                      <a:r>
                        <a:rPr lang="en-CA" dirty="0">
                          <a:effectLst/>
                        </a:rPr>
                        <a:t>5200</a:t>
                      </a:r>
                    </a:p>
                  </a:txBody>
                  <a:tcPr marL="50800" marR="50800" marT="25400" marB="25400" anchor="ctr"/>
                </a:tc>
                <a:extLst>
                  <a:ext uri="{0D108BD9-81ED-4DB2-BD59-A6C34878D82A}">
                    <a16:rowId xmlns:a16="http://schemas.microsoft.com/office/drawing/2014/main" val="67216794"/>
                  </a:ext>
                </a:extLst>
              </a:tr>
            </a:tbl>
          </a:graphicData>
        </a:graphic>
      </p:graphicFrame>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
        <p:nvSpPr>
          <p:cNvPr id="3" name="TextBox 2">
            <a:extLst>
              <a:ext uri="{FF2B5EF4-FFF2-40B4-BE49-F238E27FC236}">
                <a16:creationId xmlns:a16="http://schemas.microsoft.com/office/drawing/2014/main" id="{08BF79F1-BE2D-66F4-491F-E03127BA0BE0}"/>
              </a:ext>
            </a:extLst>
          </p:cNvPr>
          <p:cNvSpPr txBox="1"/>
          <p:nvPr/>
        </p:nvSpPr>
        <p:spPr>
          <a:xfrm>
            <a:off x="507853" y="1624368"/>
            <a:ext cx="10914136" cy="4401205"/>
          </a:xfrm>
          <a:prstGeom prst="rect">
            <a:avLst/>
          </a:prstGeom>
          <a:noFill/>
        </p:spPr>
        <p:txBody>
          <a:bodyPr wrap="square">
            <a:spAutoFit/>
          </a:bodyPr>
          <a:lstStyle/>
          <a:p>
            <a:r>
              <a:rPr lang="en-US" sz="2000" dirty="0">
                <a:solidFill>
                  <a:schemeClr val="accent3">
                    <a:lumMod val="25000"/>
                  </a:schemeClr>
                </a:solidFill>
                <a:latin typeface="Abadi"/>
              </a:rPr>
              <a:t>Summary of methodologies:</a:t>
            </a:r>
          </a:p>
          <a:p>
            <a:r>
              <a:rPr lang="en-US" sz="2000" dirty="0">
                <a:solidFill>
                  <a:schemeClr val="bg2">
                    <a:lumMod val="50000"/>
                  </a:schemeClr>
                </a:solidFill>
                <a:latin typeface="Abadi"/>
              </a:rPr>
              <a:t>This study utilized public datasets to analyze the factors contributing to successful space launches. Data preprocessing included cleaning, standardizing the data, and feature engineering. Multiple machine learning models were trained and evaluated, including logistic regression, support vector machines, decision trees, and k nearest </a:t>
            </a:r>
            <a:r>
              <a:rPr lang="en-US" sz="2000" dirty="0" err="1">
                <a:solidFill>
                  <a:schemeClr val="bg2">
                    <a:lumMod val="50000"/>
                  </a:schemeClr>
                </a:solidFill>
                <a:latin typeface="Abadi"/>
              </a:rPr>
              <a:t>neighbour</a:t>
            </a:r>
            <a:r>
              <a:rPr lang="en-US" sz="2000" dirty="0">
                <a:solidFill>
                  <a:schemeClr val="bg2">
                    <a:lumMod val="50000"/>
                  </a:schemeClr>
                </a:solidFill>
                <a:latin typeface="Abadi"/>
              </a:rPr>
              <a:t>. Hyperparameter tuning was performed using grid search cross-validation to optimize each model.</a:t>
            </a:r>
          </a:p>
          <a:p>
            <a:endParaRPr lang="en-US" sz="2000" dirty="0">
              <a:solidFill>
                <a:schemeClr val="accent3">
                  <a:lumMod val="25000"/>
                </a:schemeClr>
              </a:solidFill>
              <a:latin typeface="Abadi"/>
            </a:endParaRPr>
          </a:p>
          <a:p>
            <a:r>
              <a:rPr lang="en-US" sz="2000" dirty="0">
                <a:solidFill>
                  <a:schemeClr val="accent3">
                    <a:lumMod val="25000"/>
                  </a:schemeClr>
                </a:solidFill>
                <a:latin typeface="Abadi"/>
              </a:rPr>
              <a:t>Summary of all results:</a:t>
            </a:r>
          </a:p>
          <a:p>
            <a:r>
              <a:rPr lang="en-US" sz="2000" dirty="0">
                <a:solidFill>
                  <a:schemeClr val="bg2">
                    <a:lumMod val="50000"/>
                  </a:schemeClr>
                </a:solidFill>
                <a:latin typeface="Abadi"/>
              </a:rPr>
              <a:t>The analysis revealed that factors such as launch site location, payload mass, and orbit type influence launch success. Moreover, the launch success rate was seen to increase over time. The best-performing model, classification tree, achieved an accuracy of 94.4% on the test data. These findings suggest that data science can play a critical role in predicting launch success. Future work will explore the use of more advanced models and incorporate real-time data for improved prediction success</a:t>
            </a:r>
            <a:r>
              <a:rPr lang="en-US" sz="2000" dirty="0">
                <a:solidFill>
                  <a:schemeClr val="accent3">
                    <a:lumMod val="25000"/>
                  </a:schemeClr>
                </a:solidFill>
                <a:latin typeface="Abadi"/>
              </a:rPr>
              <a:t>.</a:t>
            </a: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dirty="0">
                <a:solidFill>
                  <a:schemeClr val="accent3">
                    <a:lumMod val="25000"/>
                  </a:schemeClr>
                </a:solidFill>
                <a:latin typeface="Abadi" panose="020B0604020104020204" pitchFamily="34" charset="0"/>
              </a:rPr>
              <a:t>The data set was grouped by mission outcome. The first attempt showed that there were 4 mission outcomes: Failure (in flight), Success, Success [with a non-printing character], and Success (payload status unclear)</a:t>
            </a:r>
          </a:p>
          <a:p>
            <a:pPr>
              <a:lnSpc>
                <a:spcPct val="100000"/>
              </a:lnSpc>
              <a:spcBef>
                <a:spcPts val="1400"/>
              </a:spcBef>
            </a:pPr>
            <a:r>
              <a:rPr lang="en-US" sz="2200" dirty="0">
                <a:solidFill>
                  <a:schemeClr val="accent3">
                    <a:lumMod val="25000"/>
                  </a:schemeClr>
                </a:solidFill>
                <a:latin typeface="Abadi" panose="020B0604020104020204" pitchFamily="34" charset="0"/>
              </a:rPr>
              <a:t>To correct only the first 7 digits were evaluated. This group all 3 “Success” records together</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graphicFrame>
        <p:nvGraphicFramePr>
          <p:cNvPr id="2" name="Table 1">
            <a:extLst>
              <a:ext uri="{FF2B5EF4-FFF2-40B4-BE49-F238E27FC236}">
                <a16:creationId xmlns:a16="http://schemas.microsoft.com/office/drawing/2014/main" id="{43B2B873-6A6A-B29F-EF55-B87DF5ED095C}"/>
              </a:ext>
            </a:extLst>
          </p:cNvPr>
          <p:cNvGraphicFramePr>
            <a:graphicFrameLocks noGrp="1"/>
          </p:cNvGraphicFramePr>
          <p:nvPr>
            <p:extLst>
              <p:ext uri="{D42A27DB-BD31-4B8C-83A1-F6EECF244321}">
                <p14:modId xmlns:p14="http://schemas.microsoft.com/office/powerpoint/2010/main" val="366336591"/>
              </p:ext>
            </p:extLst>
          </p:nvPr>
        </p:nvGraphicFramePr>
        <p:xfrm>
          <a:off x="770011" y="4501357"/>
          <a:ext cx="9135990" cy="975360"/>
        </p:xfrm>
        <a:graphic>
          <a:graphicData uri="http://schemas.openxmlformats.org/drawingml/2006/table">
            <a:tbl>
              <a:tblPr firstRow="1">
                <a:tableStyleId>{D113A9D2-9D6B-4929-AA2D-F23B5EE8CBE7}</a:tableStyleId>
              </a:tblPr>
              <a:tblGrid>
                <a:gridCol w="4567995">
                  <a:extLst>
                    <a:ext uri="{9D8B030D-6E8A-4147-A177-3AD203B41FA5}">
                      <a16:colId xmlns:a16="http://schemas.microsoft.com/office/drawing/2014/main" val="441532720"/>
                    </a:ext>
                  </a:extLst>
                </a:gridCol>
                <a:gridCol w="4567995">
                  <a:extLst>
                    <a:ext uri="{9D8B030D-6E8A-4147-A177-3AD203B41FA5}">
                      <a16:colId xmlns:a16="http://schemas.microsoft.com/office/drawing/2014/main" val="2747244034"/>
                    </a:ext>
                  </a:extLst>
                </a:gridCol>
              </a:tblGrid>
              <a:tr h="0">
                <a:tc>
                  <a:txBody>
                    <a:bodyPr/>
                    <a:lstStyle/>
                    <a:p>
                      <a:pPr algn="l" fontAlgn="ctr"/>
                      <a:r>
                        <a:rPr lang="en-CA" dirty="0" err="1">
                          <a:effectLst/>
                        </a:rPr>
                        <a:t>substr</a:t>
                      </a:r>
                      <a:r>
                        <a:rPr lang="en-CA" dirty="0">
                          <a:effectLst/>
                        </a:rPr>
                        <a:t>(mission_Outcome,0,8)</a:t>
                      </a:r>
                    </a:p>
                  </a:txBody>
                  <a:tcPr marL="50800" marR="50800" marT="25400" marB="25400" anchor="ctr"/>
                </a:tc>
                <a:tc>
                  <a:txBody>
                    <a:bodyPr/>
                    <a:lstStyle/>
                    <a:p>
                      <a:pPr algn="l" fontAlgn="ctr"/>
                      <a:r>
                        <a:rPr lang="en-CA" dirty="0">
                          <a:effectLst/>
                        </a:rPr>
                        <a:t>count(*)</a:t>
                      </a:r>
                    </a:p>
                  </a:txBody>
                  <a:tcPr marL="50800" marR="50800" marT="25400" marB="25400" anchor="ctr"/>
                </a:tc>
                <a:extLst>
                  <a:ext uri="{0D108BD9-81ED-4DB2-BD59-A6C34878D82A}">
                    <a16:rowId xmlns:a16="http://schemas.microsoft.com/office/drawing/2014/main" val="701217752"/>
                  </a:ext>
                </a:extLst>
              </a:tr>
              <a:tr h="0">
                <a:tc>
                  <a:txBody>
                    <a:bodyPr/>
                    <a:lstStyle/>
                    <a:p>
                      <a:r>
                        <a:rPr lang="en-CA">
                          <a:effectLst/>
                        </a:rPr>
                        <a:t>Failure</a:t>
                      </a:r>
                    </a:p>
                  </a:txBody>
                  <a:tcPr marL="50800" marR="50800" marT="25400" marB="25400" anchor="ctr"/>
                </a:tc>
                <a:tc>
                  <a:txBody>
                    <a:bodyPr/>
                    <a:lstStyle/>
                    <a:p>
                      <a:r>
                        <a:rPr lang="en-CA" dirty="0">
                          <a:effectLst/>
                        </a:rPr>
                        <a:t>1</a:t>
                      </a:r>
                    </a:p>
                  </a:txBody>
                  <a:tcPr marL="50800" marR="50800" marT="25400" marB="25400" anchor="ctr"/>
                </a:tc>
                <a:extLst>
                  <a:ext uri="{0D108BD9-81ED-4DB2-BD59-A6C34878D82A}">
                    <a16:rowId xmlns:a16="http://schemas.microsoft.com/office/drawing/2014/main" val="1635398339"/>
                  </a:ext>
                </a:extLst>
              </a:tr>
              <a:tr h="0">
                <a:tc>
                  <a:txBody>
                    <a:bodyPr/>
                    <a:lstStyle/>
                    <a:p>
                      <a:r>
                        <a:rPr lang="en-CA">
                          <a:effectLst/>
                        </a:rPr>
                        <a:t>Success</a:t>
                      </a:r>
                    </a:p>
                  </a:txBody>
                  <a:tcPr marL="50800" marR="50800" marT="25400" marB="25400" anchor="ctr"/>
                </a:tc>
                <a:tc>
                  <a:txBody>
                    <a:bodyPr/>
                    <a:lstStyle/>
                    <a:p>
                      <a:r>
                        <a:rPr lang="en-CA" dirty="0">
                          <a:effectLst/>
                        </a:rPr>
                        <a:t>100</a:t>
                      </a:r>
                    </a:p>
                  </a:txBody>
                  <a:tcPr marL="50800" marR="50800" marT="25400" marB="25400" anchor="ctr"/>
                </a:tc>
                <a:extLst>
                  <a:ext uri="{0D108BD9-81ED-4DB2-BD59-A6C34878D82A}">
                    <a16:rowId xmlns:a16="http://schemas.microsoft.com/office/drawing/2014/main" val="2933251618"/>
                  </a:ext>
                </a:extLst>
              </a:tr>
            </a:tbl>
          </a:graphicData>
        </a:graphic>
      </p:graphicFrame>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5068815"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r>
              <a:rPr lang="en-US" sz="2200" dirty="0">
                <a:solidFill>
                  <a:schemeClr val="accent3">
                    <a:lumMod val="25000"/>
                  </a:schemeClr>
                </a:solidFill>
                <a:latin typeface="Abadi" panose="020B0604020104020204" pitchFamily="34" charset="0"/>
              </a:rPr>
              <a:t>The query first finds the maximum payload mass value in the table using a </a:t>
            </a:r>
            <a:r>
              <a:rPr lang="en-US" sz="2200" dirty="0">
                <a:solidFill>
                  <a:schemeClr val="accent1">
                    <a:lumMod val="75000"/>
                  </a:schemeClr>
                </a:solidFill>
                <a:latin typeface="Abadi" panose="020B0604020104020204" pitchFamily="34" charset="0"/>
              </a:rPr>
              <a:t>subquery</a:t>
            </a:r>
            <a:r>
              <a:rPr lang="en-US" sz="2200" dirty="0">
                <a:solidFill>
                  <a:schemeClr val="accent3">
                    <a:lumMod val="25000"/>
                  </a:schemeClr>
                </a:solidFill>
                <a:latin typeface="Abadi" panose="020B0604020104020204" pitchFamily="34" charset="0"/>
              </a:rPr>
              <a:t>. Then, it retrieves the </a:t>
            </a:r>
            <a:r>
              <a:rPr lang="en-US" sz="2200" dirty="0" err="1">
                <a:solidFill>
                  <a:schemeClr val="accent3">
                    <a:lumMod val="25000"/>
                  </a:schemeClr>
                </a:solidFill>
                <a:latin typeface="Abadi" panose="020B0604020104020204" pitchFamily="34" charset="0"/>
              </a:rPr>
              <a:t>Booster_Version</a:t>
            </a:r>
            <a:r>
              <a:rPr lang="en-US" sz="2200" dirty="0">
                <a:solidFill>
                  <a:schemeClr val="accent3">
                    <a:lumMod val="25000"/>
                  </a:schemeClr>
                </a:solidFill>
                <a:latin typeface="Abadi" panose="020B0604020104020204" pitchFamily="34" charset="0"/>
              </a:rPr>
              <a:t> and PAYLOAD_MASS__KG_ for the launch(es) that have this maximum payload mass. </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graphicFrame>
        <p:nvGraphicFramePr>
          <p:cNvPr id="2" name="Table 1">
            <a:extLst>
              <a:ext uri="{FF2B5EF4-FFF2-40B4-BE49-F238E27FC236}">
                <a16:creationId xmlns:a16="http://schemas.microsoft.com/office/drawing/2014/main" id="{EFD7D651-38BE-4148-846C-87DDFB82479A}"/>
              </a:ext>
            </a:extLst>
          </p:cNvPr>
          <p:cNvGraphicFramePr>
            <a:graphicFrameLocks noGrp="1"/>
          </p:cNvGraphicFramePr>
          <p:nvPr>
            <p:extLst>
              <p:ext uri="{D42A27DB-BD31-4B8C-83A1-F6EECF244321}">
                <p14:modId xmlns:p14="http://schemas.microsoft.com/office/powerpoint/2010/main" val="3265508488"/>
              </p:ext>
            </p:extLst>
          </p:nvPr>
        </p:nvGraphicFramePr>
        <p:xfrm>
          <a:off x="6962775" y="1782027"/>
          <a:ext cx="4629150" cy="4226560"/>
        </p:xfrm>
        <a:graphic>
          <a:graphicData uri="http://schemas.openxmlformats.org/drawingml/2006/table">
            <a:tbl>
              <a:tblPr firstRow="1">
                <a:tableStyleId>{D113A9D2-9D6B-4929-AA2D-F23B5EE8CBE7}</a:tableStyleId>
              </a:tblPr>
              <a:tblGrid>
                <a:gridCol w="2314575">
                  <a:extLst>
                    <a:ext uri="{9D8B030D-6E8A-4147-A177-3AD203B41FA5}">
                      <a16:colId xmlns:a16="http://schemas.microsoft.com/office/drawing/2014/main" val="3764248065"/>
                    </a:ext>
                  </a:extLst>
                </a:gridCol>
                <a:gridCol w="2314575">
                  <a:extLst>
                    <a:ext uri="{9D8B030D-6E8A-4147-A177-3AD203B41FA5}">
                      <a16:colId xmlns:a16="http://schemas.microsoft.com/office/drawing/2014/main" val="1823895864"/>
                    </a:ext>
                  </a:extLst>
                </a:gridCol>
              </a:tblGrid>
              <a:tr h="0">
                <a:tc>
                  <a:txBody>
                    <a:bodyPr/>
                    <a:lstStyle/>
                    <a:p>
                      <a:pPr algn="l" fontAlgn="ctr"/>
                      <a:r>
                        <a:rPr lang="en-CA" dirty="0" err="1">
                          <a:effectLst/>
                        </a:rPr>
                        <a:t>Booster_Version</a:t>
                      </a:r>
                      <a:endParaRPr lang="en-CA" dirty="0">
                        <a:effectLst/>
                      </a:endParaRPr>
                    </a:p>
                  </a:txBody>
                  <a:tcPr marL="50800" marR="50800" marT="25400" marB="25400" anchor="ctr"/>
                </a:tc>
                <a:tc>
                  <a:txBody>
                    <a:bodyPr/>
                    <a:lstStyle/>
                    <a:p>
                      <a:pPr algn="r" fontAlgn="ctr"/>
                      <a:r>
                        <a:rPr lang="en-CA">
                          <a:effectLst/>
                        </a:rPr>
                        <a:t>PAYLOAD_MASS__KG_</a:t>
                      </a:r>
                    </a:p>
                  </a:txBody>
                  <a:tcPr marL="50800" marR="50800" marT="25400" marB="25400" anchor="ctr"/>
                </a:tc>
                <a:extLst>
                  <a:ext uri="{0D108BD9-81ED-4DB2-BD59-A6C34878D82A}">
                    <a16:rowId xmlns:a16="http://schemas.microsoft.com/office/drawing/2014/main" val="6895094"/>
                  </a:ext>
                </a:extLst>
              </a:tr>
              <a:tr h="0">
                <a:tc>
                  <a:txBody>
                    <a:bodyPr/>
                    <a:lstStyle/>
                    <a:p>
                      <a:r>
                        <a:rPr lang="en-CA">
                          <a:effectLst/>
                        </a:rPr>
                        <a:t>F9 B5 B1048.4</a:t>
                      </a:r>
                    </a:p>
                  </a:txBody>
                  <a:tcPr marL="50800" marR="50800" marT="25400" marB="25400" anchor="ctr"/>
                </a:tc>
                <a:tc>
                  <a:txBody>
                    <a:bodyPr/>
                    <a:lstStyle/>
                    <a:p>
                      <a:r>
                        <a:rPr lang="en-CA">
                          <a:effectLst/>
                        </a:rPr>
                        <a:t>15600</a:t>
                      </a:r>
                    </a:p>
                  </a:txBody>
                  <a:tcPr marL="50800" marR="50800" marT="25400" marB="25400" anchor="ctr"/>
                </a:tc>
                <a:extLst>
                  <a:ext uri="{0D108BD9-81ED-4DB2-BD59-A6C34878D82A}">
                    <a16:rowId xmlns:a16="http://schemas.microsoft.com/office/drawing/2014/main" val="665680013"/>
                  </a:ext>
                </a:extLst>
              </a:tr>
              <a:tr h="0">
                <a:tc>
                  <a:txBody>
                    <a:bodyPr/>
                    <a:lstStyle/>
                    <a:p>
                      <a:r>
                        <a:rPr lang="en-CA">
                          <a:effectLst/>
                        </a:rPr>
                        <a:t>F9 B5 B1049.4</a:t>
                      </a:r>
                    </a:p>
                  </a:txBody>
                  <a:tcPr marL="50800" marR="50800" marT="25400" marB="25400" anchor="ctr"/>
                </a:tc>
                <a:tc>
                  <a:txBody>
                    <a:bodyPr/>
                    <a:lstStyle/>
                    <a:p>
                      <a:r>
                        <a:rPr lang="en-CA">
                          <a:effectLst/>
                        </a:rPr>
                        <a:t>15600</a:t>
                      </a:r>
                    </a:p>
                  </a:txBody>
                  <a:tcPr marL="50800" marR="50800" marT="25400" marB="25400" anchor="ctr"/>
                </a:tc>
                <a:extLst>
                  <a:ext uri="{0D108BD9-81ED-4DB2-BD59-A6C34878D82A}">
                    <a16:rowId xmlns:a16="http://schemas.microsoft.com/office/drawing/2014/main" val="725061033"/>
                  </a:ext>
                </a:extLst>
              </a:tr>
              <a:tr h="0">
                <a:tc>
                  <a:txBody>
                    <a:bodyPr/>
                    <a:lstStyle/>
                    <a:p>
                      <a:r>
                        <a:rPr lang="en-CA">
                          <a:effectLst/>
                        </a:rPr>
                        <a:t>F9 B5 B1051.3</a:t>
                      </a:r>
                    </a:p>
                  </a:txBody>
                  <a:tcPr marL="50800" marR="50800" marT="25400" marB="25400" anchor="ctr"/>
                </a:tc>
                <a:tc>
                  <a:txBody>
                    <a:bodyPr/>
                    <a:lstStyle/>
                    <a:p>
                      <a:r>
                        <a:rPr lang="en-CA">
                          <a:effectLst/>
                        </a:rPr>
                        <a:t>15600</a:t>
                      </a:r>
                    </a:p>
                  </a:txBody>
                  <a:tcPr marL="50800" marR="50800" marT="25400" marB="25400" anchor="ctr"/>
                </a:tc>
                <a:extLst>
                  <a:ext uri="{0D108BD9-81ED-4DB2-BD59-A6C34878D82A}">
                    <a16:rowId xmlns:a16="http://schemas.microsoft.com/office/drawing/2014/main" val="1372208840"/>
                  </a:ext>
                </a:extLst>
              </a:tr>
              <a:tr h="0">
                <a:tc>
                  <a:txBody>
                    <a:bodyPr/>
                    <a:lstStyle/>
                    <a:p>
                      <a:r>
                        <a:rPr lang="en-CA">
                          <a:effectLst/>
                        </a:rPr>
                        <a:t>F9 B5 B1056.4</a:t>
                      </a:r>
                    </a:p>
                  </a:txBody>
                  <a:tcPr marL="50800" marR="50800" marT="25400" marB="25400" anchor="ctr"/>
                </a:tc>
                <a:tc>
                  <a:txBody>
                    <a:bodyPr/>
                    <a:lstStyle/>
                    <a:p>
                      <a:r>
                        <a:rPr lang="en-CA">
                          <a:effectLst/>
                        </a:rPr>
                        <a:t>15600</a:t>
                      </a:r>
                    </a:p>
                  </a:txBody>
                  <a:tcPr marL="50800" marR="50800" marT="25400" marB="25400" anchor="ctr"/>
                </a:tc>
                <a:extLst>
                  <a:ext uri="{0D108BD9-81ED-4DB2-BD59-A6C34878D82A}">
                    <a16:rowId xmlns:a16="http://schemas.microsoft.com/office/drawing/2014/main" val="2295796469"/>
                  </a:ext>
                </a:extLst>
              </a:tr>
              <a:tr h="0">
                <a:tc>
                  <a:txBody>
                    <a:bodyPr/>
                    <a:lstStyle/>
                    <a:p>
                      <a:r>
                        <a:rPr lang="en-CA" dirty="0">
                          <a:effectLst/>
                        </a:rPr>
                        <a:t>F9 B5 B1048.5</a:t>
                      </a:r>
                    </a:p>
                  </a:txBody>
                  <a:tcPr marL="50800" marR="50800" marT="25400" marB="25400" anchor="ctr"/>
                </a:tc>
                <a:tc>
                  <a:txBody>
                    <a:bodyPr/>
                    <a:lstStyle/>
                    <a:p>
                      <a:r>
                        <a:rPr lang="en-CA">
                          <a:effectLst/>
                        </a:rPr>
                        <a:t>15600</a:t>
                      </a:r>
                    </a:p>
                  </a:txBody>
                  <a:tcPr marL="50800" marR="50800" marT="25400" marB="25400" anchor="ctr"/>
                </a:tc>
                <a:extLst>
                  <a:ext uri="{0D108BD9-81ED-4DB2-BD59-A6C34878D82A}">
                    <a16:rowId xmlns:a16="http://schemas.microsoft.com/office/drawing/2014/main" val="3207233989"/>
                  </a:ext>
                </a:extLst>
              </a:tr>
              <a:tr h="0">
                <a:tc>
                  <a:txBody>
                    <a:bodyPr/>
                    <a:lstStyle/>
                    <a:p>
                      <a:r>
                        <a:rPr lang="en-CA">
                          <a:effectLst/>
                        </a:rPr>
                        <a:t>F9 B5 B1051.4</a:t>
                      </a:r>
                    </a:p>
                  </a:txBody>
                  <a:tcPr marL="50800" marR="50800" marT="25400" marB="25400" anchor="ctr"/>
                </a:tc>
                <a:tc>
                  <a:txBody>
                    <a:bodyPr/>
                    <a:lstStyle/>
                    <a:p>
                      <a:r>
                        <a:rPr lang="en-CA">
                          <a:effectLst/>
                        </a:rPr>
                        <a:t>15600</a:t>
                      </a:r>
                    </a:p>
                  </a:txBody>
                  <a:tcPr marL="50800" marR="50800" marT="25400" marB="25400" anchor="ctr"/>
                </a:tc>
                <a:extLst>
                  <a:ext uri="{0D108BD9-81ED-4DB2-BD59-A6C34878D82A}">
                    <a16:rowId xmlns:a16="http://schemas.microsoft.com/office/drawing/2014/main" val="24289893"/>
                  </a:ext>
                </a:extLst>
              </a:tr>
              <a:tr h="0">
                <a:tc>
                  <a:txBody>
                    <a:bodyPr/>
                    <a:lstStyle/>
                    <a:p>
                      <a:r>
                        <a:rPr lang="en-CA">
                          <a:effectLst/>
                        </a:rPr>
                        <a:t>F9 B5 B1049.5</a:t>
                      </a:r>
                    </a:p>
                  </a:txBody>
                  <a:tcPr marL="50800" marR="50800" marT="25400" marB="25400" anchor="ctr"/>
                </a:tc>
                <a:tc>
                  <a:txBody>
                    <a:bodyPr/>
                    <a:lstStyle/>
                    <a:p>
                      <a:r>
                        <a:rPr lang="en-CA">
                          <a:effectLst/>
                        </a:rPr>
                        <a:t>15600</a:t>
                      </a:r>
                    </a:p>
                  </a:txBody>
                  <a:tcPr marL="50800" marR="50800" marT="25400" marB="25400" anchor="ctr"/>
                </a:tc>
                <a:extLst>
                  <a:ext uri="{0D108BD9-81ED-4DB2-BD59-A6C34878D82A}">
                    <a16:rowId xmlns:a16="http://schemas.microsoft.com/office/drawing/2014/main" val="2780747305"/>
                  </a:ext>
                </a:extLst>
              </a:tr>
              <a:tr h="0">
                <a:tc>
                  <a:txBody>
                    <a:bodyPr/>
                    <a:lstStyle/>
                    <a:p>
                      <a:r>
                        <a:rPr lang="en-CA">
                          <a:effectLst/>
                        </a:rPr>
                        <a:t>F9 B5 B1060.2</a:t>
                      </a:r>
                    </a:p>
                  </a:txBody>
                  <a:tcPr marL="50800" marR="50800" marT="25400" marB="25400" anchor="ctr"/>
                </a:tc>
                <a:tc>
                  <a:txBody>
                    <a:bodyPr/>
                    <a:lstStyle/>
                    <a:p>
                      <a:r>
                        <a:rPr lang="en-CA">
                          <a:effectLst/>
                        </a:rPr>
                        <a:t>15600</a:t>
                      </a:r>
                    </a:p>
                  </a:txBody>
                  <a:tcPr marL="50800" marR="50800" marT="25400" marB="25400" anchor="ctr"/>
                </a:tc>
                <a:extLst>
                  <a:ext uri="{0D108BD9-81ED-4DB2-BD59-A6C34878D82A}">
                    <a16:rowId xmlns:a16="http://schemas.microsoft.com/office/drawing/2014/main" val="1603010799"/>
                  </a:ext>
                </a:extLst>
              </a:tr>
              <a:tr h="0">
                <a:tc>
                  <a:txBody>
                    <a:bodyPr/>
                    <a:lstStyle/>
                    <a:p>
                      <a:r>
                        <a:rPr lang="en-CA">
                          <a:effectLst/>
                        </a:rPr>
                        <a:t>F9 B5 B1058.3</a:t>
                      </a:r>
                    </a:p>
                  </a:txBody>
                  <a:tcPr marL="50800" marR="50800" marT="25400" marB="25400" anchor="ctr"/>
                </a:tc>
                <a:tc>
                  <a:txBody>
                    <a:bodyPr/>
                    <a:lstStyle/>
                    <a:p>
                      <a:r>
                        <a:rPr lang="en-CA">
                          <a:effectLst/>
                        </a:rPr>
                        <a:t>15600</a:t>
                      </a:r>
                    </a:p>
                  </a:txBody>
                  <a:tcPr marL="50800" marR="50800" marT="25400" marB="25400" anchor="ctr"/>
                </a:tc>
                <a:extLst>
                  <a:ext uri="{0D108BD9-81ED-4DB2-BD59-A6C34878D82A}">
                    <a16:rowId xmlns:a16="http://schemas.microsoft.com/office/drawing/2014/main" val="2772059188"/>
                  </a:ext>
                </a:extLst>
              </a:tr>
              <a:tr h="0">
                <a:tc>
                  <a:txBody>
                    <a:bodyPr/>
                    <a:lstStyle/>
                    <a:p>
                      <a:r>
                        <a:rPr lang="en-CA">
                          <a:effectLst/>
                        </a:rPr>
                        <a:t>F9 B5 B1051.6</a:t>
                      </a:r>
                    </a:p>
                  </a:txBody>
                  <a:tcPr marL="50800" marR="50800" marT="25400" marB="25400" anchor="ctr"/>
                </a:tc>
                <a:tc>
                  <a:txBody>
                    <a:bodyPr/>
                    <a:lstStyle/>
                    <a:p>
                      <a:r>
                        <a:rPr lang="en-CA">
                          <a:effectLst/>
                        </a:rPr>
                        <a:t>15600</a:t>
                      </a:r>
                    </a:p>
                  </a:txBody>
                  <a:tcPr marL="50800" marR="50800" marT="25400" marB="25400" anchor="ctr"/>
                </a:tc>
                <a:extLst>
                  <a:ext uri="{0D108BD9-81ED-4DB2-BD59-A6C34878D82A}">
                    <a16:rowId xmlns:a16="http://schemas.microsoft.com/office/drawing/2014/main" val="1328672338"/>
                  </a:ext>
                </a:extLst>
              </a:tr>
              <a:tr h="0">
                <a:tc>
                  <a:txBody>
                    <a:bodyPr/>
                    <a:lstStyle/>
                    <a:p>
                      <a:r>
                        <a:rPr lang="en-CA">
                          <a:effectLst/>
                        </a:rPr>
                        <a:t>F9 B5 B1060.3</a:t>
                      </a:r>
                    </a:p>
                  </a:txBody>
                  <a:tcPr marL="50800" marR="50800" marT="25400" marB="25400" anchor="ctr"/>
                </a:tc>
                <a:tc>
                  <a:txBody>
                    <a:bodyPr/>
                    <a:lstStyle/>
                    <a:p>
                      <a:r>
                        <a:rPr lang="en-CA">
                          <a:effectLst/>
                        </a:rPr>
                        <a:t>15600</a:t>
                      </a:r>
                    </a:p>
                  </a:txBody>
                  <a:tcPr marL="50800" marR="50800" marT="25400" marB="25400" anchor="ctr"/>
                </a:tc>
                <a:extLst>
                  <a:ext uri="{0D108BD9-81ED-4DB2-BD59-A6C34878D82A}">
                    <a16:rowId xmlns:a16="http://schemas.microsoft.com/office/drawing/2014/main" val="3843378646"/>
                  </a:ext>
                </a:extLst>
              </a:tr>
              <a:tr h="0">
                <a:tc>
                  <a:txBody>
                    <a:bodyPr/>
                    <a:lstStyle/>
                    <a:p>
                      <a:r>
                        <a:rPr lang="en-CA">
                          <a:effectLst/>
                        </a:rPr>
                        <a:t>F9 B5 B1049.7</a:t>
                      </a:r>
                    </a:p>
                  </a:txBody>
                  <a:tcPr marL="50800" marR="50800" marT="25400" marB="25400" anchor="ctr"/>
                </a:tc>
                <a:tc>
                  <a:txBody>
                    <a:bodyPr/>
                    <a:lstStyle/>
                    <a:p>
                      <a:r>
                        <a:rPr lang="en-CA" dirty="0">
                          <a:effectLst/>
                        </a:rPr>
                        <a:t>15600</a:t>
                      </a:r>
                    </a:p>
                  </a:txBody>
                  <a:tcPr marL="50800" marR="50800" marT="25400" marB="25400" anchor="ctr"/>
                </a:tc>
                <a:extLst>
                  <a:ext uri="{0D108BD9-81ED-4DB2-BD59-A6C34878D82A}">
                    <a16:rowId xmlns:a16="http://schemas.microsoft.com/office/drawing/2014/main" val="3097200017"/>
                  </a:ext>
                </a:extLst>
              </a:tr>
            </a:tbl>
          </a:graphicData>
        </a:graphic>
      </p:graphicFrame>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r>
              <a:rPr lang="en-US" sz="2200" dirty="0">
                <a:solidFill>
                  <a:schemeClr val="accent3">
                    <a:lumMod val="25000"/>
                  </a:schemeClr>
                </a:solidFill>
                <a:latin typeface="Abadi"/>
              </a:rPr>
              <a:t>There were only 2 launches in 2015 that failed in drone ship.</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graphicFrame>
        <p:nvGraphicFramePr>
          <p:cNvPr id="6" name="Table 5">
            <a:extLst>
              <a:ext uri="{FF2B5EF4-FFF2-40B4-BE49-F238E27FC236}">
                <a16:creationId xmlns:a16="http://schemas.microsoft.com/office/drawing/2014/main" id="{1A778E2E-F9C8-2934-E548-A4160BCFBD52}"/>
              </a:ext>
            </a:extLst>
          </p:cNvPr>
          <p:cNvGraphicFramePr>
            <a:graphicFrameLocks noGrp="1"/>
          </p:cNvGraphicFramePr>
          <p:nvPr>
            <p:extLst>
              <p:ext uri="{D42A27DB-BD31-4B8C-83A1-F6EECF244321}">
                <p14:modId xmlns:p14="http://schemas.microsoft.com/office/powerpoint/2010/main" val="2804744339"/>
              </p:ext>
            </p:extLst>
          </p:nvPr>
        </p:nvGraphicFramePr>
        <p:xfrm>
          <a:off x="838200" y="4013548"/>
          <a:ext cx="9277350" cy="975360"/>
        </p:xfrm>
        <a:graphic>
          <a:graphicData uri="http://schemas.openxmlformats.org/drawingml/2006/table">
            <a:tbl>
              <a:tblPr firstRow="1">
                <a:tableStyleId>{D113A9D2-9D6B-4929-AA2D-F23B5EE8CBE7}</a:tableStyleId>
              </a:tblPr>
              <a:tblGrid>
                <a:gridCol w="3092450">
                  <a:extLst>
                    <a:ext uri="{9D8B030D-6E8A-4147-A177-3AD203B41FA5}">
                      <a16:colId xmlns:a16="http://schemas.microsoft.com/office/drawing/2014/main" val="3694985500"/>
                    </a:ext>
                  </a:extLst>
                </a:gridCol>
                <a:gridCol w="3092450">
                  <a:extLst>
                    <a:ext uri="{9D8B030D-6E8A-4147-A177-3AD203B41FA5}">
                      <a16:colId xmlns:a16="http://schemas.microsoft.com/office/drawing/2014/main" val="1705948229"/>
                    </a:ext>
                  </a:extLst>
                </a:gridCol>
                <a:gridCol w="3092450">
                  <a:extLst>
                    <a:ext uri="{9D8B030D-6E8A-4147-A177-3AD203B41FA5}">
                      <a16:colId xmlns:a16="http://schemas.microsoft.com/office/drawing/2014/main" val="2759840388"/>
                    </a:ext>
                  </a:extLst>
                </a:gridCol>
              </a:tblGrid>
              <a:tr h="0">
                <a:tc>
                  <a:txBody>
                    <a:bodyPr/>
                    <a:lstStyle/>
                    <a:p>
                      <a:pPr algn="l" fontAlgn="ctr"/>
                      <a:r>
                        <a:rPr lang="en-CA" dirty="0" err="1">
                          <a:effectLst/>
                        </a:rPr>
                        <a:t>Booster_Version</a:t>
                      </a:r>
                      <a:endParaRPr lang="en-CA" dirty="0">
                        <a:effectLst/>
                      </a:endParaRPr>
                    </a:p>
                  </a:txBody>
                  <a:tcPr marL="50800" marR="50800" marT="25400" marB="25400" anchor="ctr"/>
                </a:tc>
                <a:tc>
                  <a:txBody>
                    <a:bodyPr/>
                    <a:lstStyle/>
                    <a:p>
                      <a:pPr algn="l" fontAlgn="ctr"/>
                      <a:r>
                        <a:rPr lang="en-CA" dirty="0" err="1">
                          <a:effectLst/>
                        </a:rPr>
                        <a:t>Launch_Site</a:t>
                      </a:r>
                      <a:endParaRPr lang="en-CA" dirty="0">
                        <a:effectLst/>
                      </a:endParaRPr>
                    </a:p>
                  </a:txBody>
                  <a:tcPr marL="50800" marR="50800" marT="25400" marB="25400" anchor="ctr"/>
                </a:tc>
                <a:tc>
                  <a:txBody>
                    <a:bodyPr/>
                    <a:lstStyle/>
                    <a:p>
                      <a:pPr algn="l" fontAlgn="ctr"/>
                      <a:r>
                        <a:rPr lang="en-CA" dirty="0" err="1">
                          <a:effectLst/>
                        </a:rPr>
                        <a:t>Landing_Outcome</a:t>
                      </a:r>
                      <a:endParaRPr lang="en-CA" dirty="0">
                        <a:effectLst/>
                      </a:endParaRPr>
                    </a:p>
                  </a:txBody>
                  <a:tcPr marL="50800" marR="50800" marT="25400" marB="25400" anchor="ctr"/>
                </a:tc>
                <a:extLst>
                  <a:ext uri="{0D108BD9-81ED-4DB2-BD59-A6C34878D82A}">
                    <a16:rowId xmlns:a16="http://schemas.microsoft.com/office/drawing/2014/main" val="3486035115"/>
                  </a:ext>
                </a:extLst>
              </a:tr>
              <a:tr h="0">
                <a:tc>
                  <a:txBody>
                    <a:bodyPr/>
                    <a:lstStyle/>
                    <a:p>
                      <a:r>
                        <a:rPr lang="en-CA">
                          <a:effectLst/>
                        </a:rPr>
                        <a:t>F9 v1.1 B1012</a:t>
                      </a:r>
                    </a:p>
                  </a:txBody>
                  <a:tcPr marL="50800" marR="50800" marT="25400" marB="25400" anchor="ctr"/>
                </a:tc>
                <a:tc>
                  <a:txBody>
                    <a:bodyPr/>
                    <a:lstStyle/>
                    <a:p>
                      <a:r>
                        <a:rPr lang="en-CA">
                          <a:effectLst/>
                        </a:rPr>
                        <a:t>CCAFS LC-40</a:t>
                      </a:r>
                    </a:p>
                  </a:txBody>
                  <a:tcPr marL="50800" marR="50800" marT="25400" marB="25400" anchor="ctr"/>
                </a:tc>
                <a:tc>
                  <a:txBody>
                    <a:bodyPr/>
                    <a:lstStyle/>
                    <a:p>
                      <a:r>
                        <a:rPr lang="en-CA">
                          <a:effectLst/>
                        </a:rPr>
                        <a:t>Failure (drone ship)</a:t>
                      </a:r>
                    </a:p>
                  </a:txBody>
                  <a:tcPr marL="50800" marR="50800" marT="25400" marB="25400" anchor="ctr"/>
                </a:tc>
                <a:extLst>
                  <a:ext uri="{0D108BD9-81ED-4DB2-BD59-A6C34878D82A}">
                    <a16:rowId xmlns:a16="http://schemas.microsoft.com/office/drawing/2014/main" val="4294916688"/>
                  </a:ext>
                </a:extLst>
              </a:tr>
              <a:tr h="0">
                <a:tc>
                  <a:txBody>
                    <a:bodyPr/>
                    <a:lstStyle/>
                    <a:p>
                      <a:r>
                        <a:rPr lang="en-CA">
                          <a:effectLst/>
                        </a:rPr>
                        <a:t>F9 v1.1 B1015</a:t>
                      </a:r>
                    </a:p>
                  </a:txBody>
                  <a:tcPr marL="50800" marR="50800" marT="25400" marB="25400" anchor="ctr"/>
                </a:tc>
                <a:tc>
                  <a:txBody>
                    <a:bodyPr/>
                    <a:lstStyle/>
                    <a:p>
                      <a:r>
                        <a:rPr lang="en-CA">
                          <a:effectLst/>
                        </a:rPr>
                        <a:t>CCAFS LC-40</a:t>
                      </a:r>
                    </a:p>
                  </a:txBody>
                  <a:tcPr marL="50800" marR="50800" marT="25400" marB="25400" anchor="ctr"/>
                </a:tc>
                <a:tc>
                  <a:txBody>
                    <a:bodyPr/>
                    <a:lstStyle/>
                    <a:p>
                      <a:r>
                        <a:rPr lang="en-CA" dirty="0">
                          <a:effectLst/>
                        </a:rPr>
                        <a:t>Failure (drone ship)</a:t>
                      </a:r>
                    </a:p>
                  </a:txBody>
                  <a:tcPr marL="50800" marR="50800" marT="25400" marB="25400" anchor="ctr"/>
                </a:tc>
                <a:extLst>
                  <a:ext uri="{0D108BD9-81ED-4DB2-BD59-A6C34878D82A}">
                    <a16:rowId xmlns:a16="http://schemas.microsoft.com/office/drawing/2014/main" val="1438316502"/>
                  </a:ext>
                </a:extLst>
              </a:tr>
            </a:tbl>
          </a:graphicData>
        </a:graphic>
      </p:graphicFrame>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584033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r>
              <a:rPr lang="en-US" sz="2200" dirty="0">
                <a:solidFill>
                  <a:schemeClr val="accent3">
                    <a:lumMod val="25000"/>
                  </a:schemeClr>
                </a:solidFill>
                <a:latin typeface="Abadi"/>
              </a:rPr>
              <a:t>This query highlights the significance of “No attempt”</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graphicFrame>
        <p:nvGraphicFramePr>
          <p:cNvPr id="2" name="Table 1">
            <a:extLst>
              <a:ext uri="{FF2B5EF4-FFF2-40B4-BE49-F238E27FC236}">
                <a16:creationId xmlns:a16="http://schemas.microsoft.com/office/drawing/2014/main" id="{02FB8392-846E-7DD8-C30A-B6B5EC90EE51}"/>
              </a:ext>
            </a:extLst>
          </p:cNvPr>
          <p:cNvGraphicFramePr>
            <a:graphicFrameLocks noGrp="1"/>
          </p:cNvGraphicFramePr>
          <p:nvPr>
            <p:extLst>
              <p:ext uri="{D42A27DB-BD31-4B8C-83A1-F6EECF244321}">
                <p14:modId xmlns:p14="http://schemas.microsoft.com/office/powerpoint/2010/main" val="2510612176"/>
              </p:ext>
            </p:extLst>
          </p:nvPr>
        </p:nvGraphicFramePr>
        <p:xfrm>
          <a:off x="7334853" y="1802506"/>
          <a:ext cx="4218972" cy="2926080"/>
        </p:xfrm>
        <a:graphic>
          <a:graphicData uri="http://schemas.openxmlformats.org/drawingml/2006/table">
            <a:tbl>
              <a:tblPr firstRow="1">
                <a:tableStyleId>{D113A9D2-9D6B-4929-AA2D-F23B5EE8CBE7}</a:tableStyleId>
              </a:tblPr>
              <a:tblGrid>
                <a:gridCol w="2428272">
                  <a:extLst>
                    <a:ext uri="{9D8B030D-6E8A-4147-A177-3AD203B41FA5}">
                      <a16:colId xmlns:a16="http://schemas.microsoft.com/office/drawing/2014/main" val="4273789850"/>
                    </a:ext>
                  </a:extLst>
                </a:gridCol>
                <a:gridCol w="1790700">
                  <a:extLst>
                    <a:ext uri="{9D8B030D-6E8A-4147-A177-3AD203B41FA5}">
                      <a16:colId xmlns:a16="http://schemas.microsoft.com/office/drawing/2014/main" val="1694141091"/>
                    </a:ext>
                  </a:extLst>
                </a:gridCol>
              </a:tblGrid>
              <a:tr h="0">
                <a:tc>
                  <a:txBody>
                    <a:bodyPr/>
                    <a:lstStyle/>
                    <a:p>
                      <a:pPr algn="l" fontAlgn="ctr"/>
                      <a:r>
                        <a:rPr lang="en-CA" dirty="0" err="1">
                          <a:effectLst/>
                        </a:rPr>
                        <a:t>Landing_Outcome</a:t>
                      </a:r>
                      <a:endParaRPr lang="en-CA" dirty="0">
                        <a:effectLst/>
                      </a:endParaRPr>
                    </a:p>
                  </a:txBody>
                  <a:tcPr marL="50800" marR="50800" marT="25400" marB="25400" anchor="ctr"/>
                </a:tc>
                <a:tc>
                  <a:txBody>
                    <a:bodyPr/>
                    <a:lstStyle/>
                    <a:p>
                      <a:pPr algn="l" fontAlgn="ctr"/>
                      <a:r>
                        <a:rPr lang="en-CA" dirty="0">
                          <a:effectLst/>
                        </a:rPr>
                        <a:t>count(*)</a:t>
                      </a:r>
                    </a:p>
                  </a:txBody>
                  <a:tcPr marL="50800" marR="50800" marT="25400" marB="25400" anchor="ctr"/>
                </a:tc>
                <a:extLst>
                  <a:ext uri="{0D108BD9-81ED-4DB2-BD59-A6C34878D82A}">
                    <a16:rowId xmlns:a16="http://schemas.microsoft.com/office/drawing/2014/main" val="922070767"/>
                  </a:ext>
                </a:extLst>
              </a:tr>
              <a:tr h="0">
                <a:tc>
                  <a:txBody>
                    <a:bodyPr/>
                    <a:lstStyle/>
                    <a:p>
                      <a:r>
                        <a:rPr lang="en-CA" dirty="0">
                          <a:effectLst/>
                        </a:rPr>
                        <a:t>No attempt</a:t>
                      </a:r>
                    </a:p>
                  </a:txBody>
                  <a:tcPr marL="50800" marR="50800" marT="25400" marB="25400" anchor="ctr"/>
                </a:tc>
                <a:tc>
                  <a:txBody>
                    <a:bodyPr/>
                    <a:lstStyle/>
                    <a:p>
                      <a:r>
                        <a:rPr lang="en-CA">
                          <a:effectLst/>
                        </a:rPr>
                        <a:t>10</a:t>
                      </a:r>
                    </a:p>
                  </a:txBody>
                  <a:tcPr marL="50800" marR="50800" marT="25400" marB="25400" anchor="ctr"/>
                </a:tc>
                <a:extLst>
                  <a:ext uri="{0D108BD9-81ED-4DB2-BD59-A6C34878D82A}">
                    <a16:rowId xmlns:a16="http://schemas.microsoft.com/office/drawing/2014/main" val="1371458164"/>
                  </a:ext>
                </a:extLst>
              </a:tr>
              <a:tr h="0">
                <a:tc>
                  <a:txBody>
                    <a:bodyPr/>
                    <a:lstStyle/>
                    <a:p>
                      <a:r>
                        <a:rPr lang="en-CA">
                          <a:effectLst/>
                        </a:rPr>
                        <a:t>Success (drone ship)</a:t>
                      </a:r>
                    </a:p>
                  </a:txBody>
                  <a:tcPr marL="50800" marR="50800" marT="25400" marB="25400" anchor="ctr"/>
                </a:tc>
                <a:tc>
                  <a:txBody>
                    <a:bodyPr/>
                    <a:lstStyle/>
                    <a:p>
                      <a:r>
                        <a:rPr lang="en-CA">
                          <a:effectLst/>
                        </a:rPr>
                        <a:t>5</a:t>
                      </a:r>
                    </a:p>
                  </a:txBody>
                  <a:tcPr marL="50800" marR="50800" marT="25400" marB="25400" anchor="ctr"/>
                </a:tc>
                <a:extLst>
                  <a:ext uri="{0D108BD9-81ED-4DB2-BD59-A6C34878D82A}">
                    <a16:rowId xmlns:a16="http://schemas.microsoft.com/office/drawing/2014/main" val="1422623767"/>
                  </a:ext>
                </a:extLst>
              </a:tr>
              <a:tr h="0">
                <a:tc>
                  <a:txBody>
                    <a:bodyPr/>
                    <a:lstStyle/>
                    <a:p>
                      <a:r>
                        <a:rPr lang="en-CA">
                          <a:effectLst/>
                        </a:rPr>
                        <a:t>Failure (drone ship)</a:t>
                      </a:r>
                    </a:p>
                  </a:txBody>
                  <a:tcPr marL="50800" marR="50800" marT="25400" marB="25400" anchor="ctr"/>
                </a:tc>
                <a:tc>
                  <a:txBody>
                    <a:bodyPr/>
                    <a:lstStyle/>
                    <a:p>
                      <a:r>
                        <a:rPr lang="en-CA" dirty="0">
                          <a:effectLst/>
                        </a:rPr>
                        <a:t>5</a:t>
                      </a:r>
                    </a:p>
                  </a:txBody>
                  <a:tcPr marL="50800" marR="50800" marT="25400" marB="25400" anchor="ctr"/>
                </a:tc>
                <a:extLst>
                  <a:ext uri="{0D108BD9-81ED-4DB2-BD59-A6C34878D82A}">
                    <a16:rowId xmlns:a16="http://schemas.microsoft.com/office/drawing/2014/main" val="2530021857"/>
                  </a:ext>
                </a:extLst>
              </a:tr>
              <a:tr h="0">
                <a:tc>
                  <a:txBody>
                    <a:bodyPr/>
                    <a:lstStyle/>
                    <a:p>
                      <a:r>
                        <a:rPr lang="en-CA" dirty="0">
                          <a:effectLst/>
                        </a:rPr>
                        <a:t>Success (ground pad)</a:t>
                      </a:r>
                    </a:p>
                  </a:txBody>
                  <a:tcPr marL="50800" marR="50800" marT="25400" marB="25400" anchor="ctr"/>
                </a:tc>
                <a:tc>
                  <a:txBody>
                    <a:bodyPr/>
                    <a:lstStyle/>
                    <a:p>
                      <a:r>
                        <a:rPr lang="en-CA" dirty="0">
                          <a:effectLst/>
                        </a:rPr>
                        <a:t>3</a:t>
                      </a:r>
                    </a:p>
                  </a:txBody>
                  <a:tcPr marL="50800" marR="50800" marT="25400" marB="25400" anchor="ctr"/>
                </a:tc>
                <a:extLst>
                  <a:ext uri="{0D108BD9-81ED-4DB2-BD59-A6C34878D82A}">
                    <a16:rowId xmlns:a16="http://schemas.microsoft.com/office/drawing/2014/main" val="2186603456"/>
                  </a:ext>
                </a:extLst>
              </a:tr>
              <a:tr h="0">
                <a:tc>
                  <a:txBody>
                    <a:bodyPr/>
                    <a:lstStyle/>
                    <a:p>
                      <a:r>
                        <a:rPr lang="en-CA" dirty="0">
                          <a:effectLst/>
                        </a:rPr>
                        <a:t>Controlled (ocean)</a:t>
                      </a:r>
                    </a:p>
                  </a:txBody>
                  <a:tcPr marL="50800" marR="50800" marT="25400" marB="25400" anchor="ctr"/>
                </a:tc>
                <a:tc>
                  <a:txBody>
                    <a:bodyPr/>
                    <a:lstStyle/>
                    <a:p>
                      <a:r>
                        <a:rPr lang="en-CA">
                          <a:effectLst/>
                        </a:rPr>
                        <a:t>3</a:t>
                      </a:r>
                    </a:p>
                  </a:txBody>
                  <a:tcPr marL="50800" marR="50800" marT="25400" marB="25400" anchor="ctr"/>
                </a:tc>
                <a:extLst>
                  <a:ext uri="{0D108BD9-81ED-4DB2-BD59-A6C34878D82A}">
                    <a16:rowId xmlns:a16="http://schemas.microsoft.com/office/drawing/2014/main" val="258851750"/>
                  </a:ext>
                </a:extLst>
              </a:tr>
              <a:tr h="0">
                <a:tc>
                  <a:txBody>
                    <a:bodyPr/>
                    <a:lstStyle/>
                    <a:p>
                      <a:r>
                        <a:rPr lang="en-CA">
                          <a:effectLst/>
                        </a:rPr>
                        <a:t>Uncontrolled (ocean)</a:t>
                      </a:r>
                    </a:p>
                  </a:txBody>
                  <a:tcPr marL="50800" marR="50800" marT="25400" marB="25400" anchor="ctr"/>
                </a:tc>
                <a:tc>
                  <a:txBody>
                    <a:bodyPr/>
                    <a:lstStyle/>
                    <a:p>
                      <a:r>
                        <a:rPr lang="en-CA">
                          <a:effectLst/>
                        </a:rPr>
                        <a:t>2</a:t>
                      </a:r>
                    </a:p>
                  </a:txBody>
                  <a:tcPr marL="50800" marR="50800" marT="25400" marB="25400" anchor="ctr"/>
                </a:tc>
                <a:extLst>
                  <a:ext uri="{0D108BD9-81ED-4DB2-BD59-A6C34878D82A}">
                    <a16:rowId xmlns:a16="http://schemas.microsoft.com/office/drawing/2014/main" val="3949987009"/>
                  </a:ext>
                </a:extLst>
              </a:tr>
              <a:tr h="0">
                <a:tc>
                  <a:txBody>
                    <a:bodyPr/>
                    <a:lstStyle/>
                    <a:p>
                      <a:r>
                        <a:rPr lang="en-CA">
                          <a:effectLst/>
                        </a:rPr>
                        <a:t>Failure (parachute)</a:t>
                      </a:r>
                    </a:p>
                  </a:txBody>
                  <a:tcPr marL="50800" marR="50800" marT="25400" marB="25400" anchor="ctr"/>
                </a:tc>
                <a:tc>
                  <a:txBody>
                    <a:bodyPr/>
                    <a:lstStyle/>
                    <a:p>
                      <a:r>
                        <a:rPr lang="en-CA">
                          <a:effectLst/>
                        </a:rPr>
                        <a:t>2</a:t>
                      </a:r>
                    </a:p>
                  </a:txBody>
                  <a:tcPr marL="50800" marR="50800" marT="25400" marB="25400" anchor="ctr"/>
                </a:tc>
                <a:extLst>
                  <a:ext uri="{0D108BD9-81ED-4DB2-BD59-A6C34878D82A}">
                    <a16:rowId xmlns:a16="http://schemas.microsoft.com/office/drawing/2014/main" val="1437759127"/>
                  </a:ext>
                </a:extLst>
              </a:tr>
              <a:tr h="0">
                <a:tc>
                  <a:txBody>
                    <a:bodyPr/>
                    <a:lstStyle/>
                    <a:p>
                      <a:r>
                        <a:rPr lang="en-CA">
                          <a:effectLst/>
                        </a:rPr>
                        <a:t>Precluded (drone ship)</a:t>
                      </a:r>
                    </a:p>
                  </a:txBody>
                  <a:tcPr marL="50800" marR="50800" marT="25400" marB="25400" anchor="ctr"/>
                </a:tc>
                <a:tc>
                  <a:txBody>
                    <a:bodyPr/>
                    <a:lstStyle/>
                    <a:p>
                      <a:r>
                        <a:rPr lang="en-CA" dirty="0">
                          <a:effectLst/>
                        </a:rPr>
                        <a:t>1</a:t>
                      </a:r>
                    </a:p>
                  </a:txBody>
                  <a:tcPr marL="50800" marR="50800" marT="25400" marB="25400" anchor="ctr"/>
                </a:tc>
                <a:extLst>
                  <a:ext uri="{0D108BD9-81ED-4DB2-BD59-A6C34878D82A}">
                    <a16:rowId xmlns:a16="http://schemas.microsoft.com/office/drawing/2014/main" val="2047653768"/>
                  </a:ext>
                </a:extLst>
              </a:tr>
            </a:tbl>
          </a:graphicData>
        </a:graphic>
      </p:graphicFrame>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655710" y="1488936"/>
            <a:ext cx="4992615"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All launch sites are:</a:t>
            </a:r>
          </a:p>
          <a:p>
            <a:pPr lvl="1">
              <a:lnSpc>
                <a:spcPct val="100000"/>
              </a:lnSpc>
              <a:spcBef>
                <a:spcPts val="1400"/>
              </a:spcBef>
            </a:pPr>
            <a:r>
              <a:rPr lang="en-US" sz="1800" dirty="0">
                <a:solidFill>
                  <a:schemeClr val="accent3">
                    <a:lumMod val="25000"/>
                  </a:schemeClr>
                </a:solidFill>
                <a:latin typeface="Abadi"/>
              </a:rPr>
              <a:t>In the southern U.S.</a:t>
            </a:r>
          </a:p>
          <a:p>
            <a:pPr lvl="1">
              <a:lnSpc>
                <a:spcPct val="100000"/>
              </a:lnSpc>
              <a:spcBef>
                <a:spcPts val="1400"/>
              </a:spcBef>
            </a:pPr>
            <a:r>
              <a:rPr lang="en-US" sz="1800" dirty="0">
                <a:solidFill>
                  <a:schemeClr val="accent3">
                    <a:lumMod val="25000"/>
                  </a:schemeClr>
                </a:solidFill>
                <a:latin typeface="Abadi"/>
              </a:rPr>
              <a:t>Near a Coast</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endParaRPr lang="en-US"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4000" dirty="0">
                <a:solidFill>
                  <a:schemeClr val="accent3">
                    <a:lumMod val="25000"/>
                  </a:schemeClr>
                </a:solidFill>
                <a:latin typeface="Abadi"/>
              </a:rPr>
              <a:t>Launch Sites from a Global Perspective</a:t>
            </a:r>
            <a:endParaRPr lang="en-US" dirty="0">
              <a:solidFill>
                <a:srgbClr val="0B49CB"/>
              </a:solidFill>
              <a:latin typeface="Abadi"/>
            </a:endParaRPr>
          </a:p>
        </p:txBody>
      </p:sp>
      <p:pic>
        <p:nvPicPr>
          <p:cNvPr id="6" name="Picture 5">
            <a:extLst>
              <a:ext uri="{FF2B5EF4-FFF2-40B4-BE49-F238E27FC236}">
                <a16:creationId xmlns:a16="http://schemas.microsoft.com/office/drawing/2014/main" id="{89A52B64-0855-47B2-6A7D-4CF3129E42D5}"/>
              </a:ext>
            </a:extLst>
          </p:cNvPr>
          <p:cNvPicPr>
            <a:picLocks noChangeAspect="1"/>
          </p:cNvPicPr>
          <p:nvPr/>
        </p:nvPicPr>
        <p:blipFill>
          <a:blip r:embed="rId3"/>
          <a:stretch>
            <a:fillRect/>
          </a:stretch>
        </p:blipFill>
        <p:spPr>
          <a:xfrm>
            <a:off x="6299249" y="1454011"/>
            <a:ext cx="5324588" cy="4571562"/>
          </a:xfrm>
          <a:prstGeom prst="rect">
            <a:avLst/>
          </a:prstGeom>
        </p:spPr>
      </p:pic>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566888"/>
            <a:ext cx="6649964"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This map shows the launch outcomes for CCAFS LC 40</a:t>
            </a:r>
          </a:p>
          <a:p>
            <a:pPr>
              <a:lnSpc>
                <a:spcPct val="100000"/>
              </a:lnSpc>
              <a:spcBef>
                <a:spcPts val="1400"/>
              </a:spcBef>
            </a:pPr>
            <a:r>
              <a:rPr lang="en-US" sz="2200" dirty="0">
                <a:solidFill>
                  <a:schemeClr val="accent3">
                    <a:lumMod val="25000"/>
                  </a:schemeClr>
                </a:solidFill>
                <a:latin typeface="Abadi"/>
              </a:rPr>
              <a:t>There are more red indicators than green.  This visually depicts that more launches from this site have been unsuccessful than successful</a:t>
            </a:r>
          </a:p>
          <a:p>
            <a:pPr>
              <a:lnSpc>
                <a:spcPct val="100000"/>
              </a:lnSpc>
              <a:spcBef>
                <a:spcPts val="1400"/>
              </a:spcBef>
            </a:pPr>
            <a:r>
              <a:rPr lang="en-US" sz="2200" dirty="0">
                <a:solidFill>
                  <a:schemeClr val="accent3">
                    <a:lumMod val="25000"/>
                  </a:schemeClr>
                </a:solidFill>
                <a:latin typeface="Abadi"/>
              </a:rPr>
              <a:t>Notice the green circle at CCASF SLC 40 with a 7 in the </a:t>
            </a:r>
            <a:r>
              <a:rPr lang="en-US" sz="2200" dirty="0" err="1">
                <a:solidFill>
                  <a:schemeClr val="accent3">
                    <a:lumMod val="25000"/>
                  </a:schemeClr>
                </a:solidFill>
                <a:latin typeface="Abadi"/>
              </a:rPr>
              <a:t>centre</a:t>
            </a:r>
            <a:r>
              <a:rPr lang="en-US" sz="2200" dirty="0">
                <a:solidFill>
                  <a:schemeClr val="accent3">
                    <a:lumMod val="25000"/>
                  </a:schemeClr>
                </a:solidFill>
                <a:latin typeface="Abadi"/>
              </a:rPr>
              <a:t>. This indicates that there are 7 outcomes for this site</a:t>
            </a:r>
            <a:endParaRPr lang="en-US" dirty="0">
              <a:solidFill>
                <a:schemeClr val="accent3">
                  <a:lumMod val="25000"/>
                </a:schemeClr>
              </a:solidFill>
              <a:latin typeface="Abadi"/>
            </a:endParaRPr>
          </a:p>
          <a:p>
            <a:pPr>
              <a:spcBef>
                <a:spcPts val="1400"/>
              </a:spcBef>
            </a:pPr>
            <a:endParaRPr lang="en-US" dirty="0">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0" y="566208"/>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chemeClr val="accent3">
                    <a:lumMod val="25000"/>
                  </a:schemeClr>
                </a:solidFill>
                <a:latin typeface="Abadi"/>
              </a:rPr>
              <a:t>L</a:t>
            </a:r>
            <a:r>
              <a:rPr lang="en-US" sz="4000" dirty="0">
                <a:solidFill>
                  <a:schemeClr val="accent3">
                    <a:lumMod val="25000"/>
                  </a:schemeClr>
                </a:solidFill>
                <a:latin typeface="Abadi"/>
              </a:rPr>
              <a:t>aunch </a:t>
            </a:r>
            <a:r>
              <a:rPr lang="en-US" dirty="0">
                <a:solidFill>
                  <a:schemeClr val="accent3">
                    <a:lumMod val="25000"/>
                  </a:schemeClr>
                </a:solidFill>
                <a:latin typeface="Abadi"/>
              </a:rPr>
              <a:t>O</a:t>
            </a:r>
            <a:r>
              <a:rPr lang="en-US" sz="4000" dirty="0">
                <a:solidFill>
                  <a:schemeClr val="accent3">
                    <a:lumMod val="25000"/>
                  </a:schemeClr>
                </a:solidFill>
                <a:latin typeface="Abadi"/>
              </a:rPr>
              <a:t>utcomes for CCAFS LC-40</a:t>
            </a:r>
            <a:endParaRPr lang="en-US" dirty="0">
              <a:solidFill>
                <a:srgbClr val="0B49CB"/>
              </a:solidFill>
              <a:latin typeface="Abadi"/>
            </a:endParaRPr>
          </a:p>
        </p:txBody>
      </p:sp>
      <p:pic>
        <p:nvPicPr>
          <p:cNvPr id="7" name="Picture 6">
            <a:extLst>
              <a:ext uri="{FF2B5EF4-FFF2-40B4-BE49-F238E27FC236}">
                <a16:creationId xmlns:a16="http://schemas.microsoft.com/office/drawing/2014/main" id="{D9526936-66BB-0D4F-858E-0ED940D47C2A}"/>
              </a:ext>
            </a:extLst>
          </p:cNvPr>
          <p:cNvPicPr>
            <a:picLocks noChangeAspect="1"/>
          </p:cNvPicPr>
          <p:nvPr/>
        </p:nvPicPr>
        <p:blipFill>
          <a:blip r:embed="rId3"/>
          <a:stretch>
            <a:fillRect/>
          </a:stretch>
        </p:blipFill>
        <p:spPr>
          <a:xfrm>
            <a:off x="8105775" y="1384259"/>
            <a:ext cx="3432254" cy="4510154"/>
          </a:xfrm>
          <a:prstGeom prst="rect">
            <a:avLst/>
          </a:prstGeom>
        </p:spPr>
      </p:pic>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690688"/>
            <a:ext cx="5459340"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VAFB SLC-4E is located within 2 kilometers from the coast and a rail line</a:t>
            </a:r>
          </a:p>
          <a:p>
            <a:pPr>
              <a:lnSpc>
                <a:spcPct val="100000"/>
              </a:lnSpc>
              <a:spcBef>
                <a:spcPts val="1400"/>
              </a:spcBef>
            </a:pPr>
            <a:r>
              <a:rPr lang="en-US" sz="2200" dirty="0">
                <a:solidFill>
                  <a:schemeClr val="accent3">
                    <a:lumMod val="25000"/>
                  </a:schemeClr>
                </a:solidFill>
                <a:latin typeface="Abadi" panose="020B0604020104020204" pitchFamily="34" charset="0"/>
              </a:rPr>
              <a:t>This screen shot also shows that is a similar distance to a road</a:t>
            </a: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VAFB SLC-4E Proximities</a:t>
            </a:r>
          </a:p>
        </p:txBody>
      </p:sp>
      <p:pic>
        <p:nvPicPr>
          <p:cNvPr id="2" name="Picture 1">
            <a:extLst>
              <a:ext uri="{FF2B5EF4-FFF2-40B4-BE49-F238E27FC236}">
                <a16:creationId xmlns:a16="http://schemas.microsoft.com/office/drawing/2014/main" id="{9610F671-31AC-2698-A1E1-0DBF1A5CC0F2}"/>
              </a:ext>
            </a:extLst>
          </p:cNvPr>
          <p:cNvPicPr>
            <a:picLocks noChangeAspect="1"/>
          </p:cNvPicPr>
          <p:nvPr/>
        </p:nvPicPr>
        <p:blipFill>
          <a:blip r:embed="rId3"/>
          <a:stretch>
            <a:fillRect/>
          </a:stretch>
        </p:blipFill>
        <p:spPr>
          <a:xfrm>
            <a:off x="6494587" y="1816024"/>
            <a:ext cx="4991357" cy="2959252"/>
          </a:xfrm>
          <a:prstGeom prst="rect">
            <a:avLst/>
          </a:prstGeom>
        </p:spPr>
      </p:pic>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4716390"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KSC-LC-39A had the highest percent of successful mission</a:t>
            </a:r>
          </a:p>
          <a:p>
            <a:pPr>
              <a:lnSpc>
                <a:spcPct val="100000"/>
              </a:lnSpc>
              <a:spcBef>
                <a:spcPts val="1400"/>
              </a:spcBef>
            </a:pPr>
            <a:r>
              <a:rPr lang="en-US" sz="2200" dirty="0">
                <a:solidFill>
                  <a:schemeClr val="accent3">
                    <a:lumMod val="25000"/>
                  </a:schemeClr>
                </a:solidFill>
                <a:latin typeface="Abadi"/>
              </a:rPr>
              <a:t>Launch site appears to be an important factor of success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 All Sites</a:t>
            </a:r>
          </a:p>
        </p:txBody>
      </p:sp>
      <p:pic>
        <p:nvPicPr>
          <p:cNvPr id="7" name="Picture 6">
            <a:extLst>
              <a:ext uri="{FF2B5EF4-FFF2-40B4-BE49-F238E27FC236}">
                <a16:creationId xmlns:a16="http://schemas.microsoft.com/office/drawing/2014/main" id="{AD85F0CB-EC55-3CE9-C544-9F81A5B20DA1}"/>
              </a:ext>
            </a:extLst>
          </p:cNvPr>
          <p:cNvPicPr>
            <a:picLocks noChangeAspect="1"/>
          </p:cNvPicPr>
          <p:nvPr/>
        </p:nvPicPr>
        <p:blipFill>
          <a:blip r:embed="rId3"/>
          <a:stretch>
            <a:fillRect/>
          </a:stretch>
        </p:blipFill>
        <p:spPr>
          <a:xfrm>
            <a:off x="6096001" y="1853094"/>
            <a:ext cx="5361972" cy="3956877"/>
          </a:xfrm>
          <a:prstGeom prst="rect">
            <a:avLst/>
          </a:prstGeom>
        </p:spPr>
      </p:pic>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7" name="TextBox 6">
            <a:extLst>
              <a:ext uri="{FF2B5EF4-FFF2-40B4-BE49-F238E27FC236}">
                <a16:creationId xmlns:a16="http://schemas.microsoft.com/office/drawing/2014/main" id="{7FF53972-9654-9EDB-198A-09E04A1FA553}"/>
              </a:ext>
            </a:extLst>
          </p:cNvPr>
          <p:cNvSpPr txBox="1"/>
          <p:nvPr/>
        </p:nvSpPr>
        <p:spPr>
          <a:xfrm>
            <a:off x="714375" y="1496973"/>
            <a:ext cx="10372725" cy="4093428"/>
          </a:xfrm>
          <a:prstGeom prst="rect">
            <a:avLst/>
          </a:prstGeom>
          <a:noFill/>
        </p:spPr>
        <p:txBody>
          <a:bodyPr wrap="square">
            <a:spAutoFit/>
          </a:bodyPr>
          <a:lstStyle/>
          <a:p>
            <a:r>
              <a:rPr lang="en-US" sz="2000" b="1" dirty="0">
                <a:solidFill>
                  <a:schemeClr val="accent3">
                    <a:lumMod val="25000"/>
                  </a:schemeClr>
                </a:solidFill>
                <a:latin typeface="Abadi"/>
              </a:rPr>
              <a:t>Project Background and Context</a:t>
            </a:r>
            <a:r>
              <a:rPr lang="en-US" sz="2000" dirty="0">
                <a:solidFill>
                  <a:schemeClr val="accent3">
                    <a:lumMod val="25000"/>
                  </a:schemeClr>
                </a:solidFill>
                <a:latin typeface="Abadi"/>
              </a:rPr>
              <a:t>:</a:t>
            </a:r>
          </a:p>
          <a:p>
            <a:pPr marL="742950" lvl="1" indent="-285750">
              <a:buFont typeface="Arial" panose="020B0604020202020204" pitchFamily="34" charset="0"/>
              <a:buChar char="•"/>
            </a:pPr>
            <a:r>
              <a:rPr lang="en-US" sz="2000" dirty="0" err="1">
                <a:solidFill>
                  <a:schemeClr val="accent3">
                    <a:lumMod val="25000"/>
                  </a:schemeClr>
                </a:solidFill>
                <a:latin typeface="Abadi"/>
              </a:rPr>
              <a:t>SpaceY</a:t>
            </a:r>
            <a:r>
              <a:rPr lang="en-US" sz="2000" dirty="0">
                <a:solidFill>
                  <a:schemeClr val="accent3">
                    <a:lumMod val="25000"/>
                  </a:schemeClr>
                </a:solidFill>
                <a:latin typeface="Abadi"/>
              </a:rPr>
              <a:t> is looking to compete with SpaceX</a:t>
            </a:r>
          </a:p>
          <a:p>
            <a:pPr marL="742950" lvl="1" indent="-285750">
              <a:buFont typeface="Arial" panose="020B0604020202020204" pitchFamily="34" charset="0"/>
              <a:buChar char="•"/>
            </a:pPr>
            <a:r>
              <a:rPr lang="en-US" sz="2000" dirty="0">
                <a:solidFill>
                  <a:schemeClr val="accent3">
                    <a:lumMod val="25000"/>
                  </a:schemeClr>
                </a:solidFill>
                <a:latin typeface="Abadi"/>
              </a:rPr>
              <a:t>SpaceX generates and shares detailed information about the success of their missions</a:t>
            </a:r>
          </a:p>
          <a:p>
            <a:pPr marL="742950" lvl="1" indent="-285750">
              <a:buFont typeface="Arial" panose="020B0604020202020204" pitchFamily="34" charset="0"/>
              <a:buChar char="•"/>
            </a:pPr>
            <a:r>
              <a:rPr lang="en-US" sz="2000" dirty="0">
                <a:solidFill>
                  <a:schemeClr val="accent3">
                    <a:lumMod val="25000"/>
                  </a:schemeClr>
                </a:solidFill>
                <a:latin typeface="Abadi"/>
              </a:rPr>
              <a:t>This project attempts to use data science to optimize launch success by analyzing this historical data</a:t>
            </a:r>
          </a:p>
          <a:p>
            <a:endParaRPr lang="en-US" sz="2000" dirty="0">
              <a:solidFill>
                <a:schemeClr val="accent3">
                  <a:lumMod val="25000"/>
                </a:schemeClr>
              </a:solidFill>
              <a:latin typeface="Abadi"/>
            </a:endParaRPr>
          </a:p>
          <a:p>
            <a:r>
              <a:rPr lang="en-US" sz="2000" b="1" dirty="0">
                <a:solidFill>
                  <a:schemeClr val="accent3">
                    <a:lumMod val="25000"/>
                  </a:schemeClr>
                </a:solidFill>
                <a:latin typeface="Abadi"/>
              </a:rPr>
              <a:t>Problems/Questions to Answers</a:t>
            </a:r>
            <a:r>
              <a:rPr lang="en-US" sz="2000" dirty="0">
                <a:solidFill>
                  <a:schemeClr val="accent3">
                    <a:lumMod val="25000"/>
                  </a:schemeClr>
                </a:solidFill>
                <a:latin typeface="Abadi"/>
              </a:rPr>
              <a:t>:</a:t>
            </a:r>
          </a:p>
          <a:p>
            <a:pPr marL="457200" indent="-457200">
              <a:buFont typeface="+mj-lt"/>
              <a:buAutoNum type="arabicPeriod"/>
            </a:pPr>
            <a:r>
              <a:rPr lang="en-US" sz="2000" dirty="0">
                <a:solidFill>
                  <a:schemeClr val="accent3">
                    <a:lumMod val="25000"/>
                  </a:schemeClr>
                </a:solidFill>
                <a:latin typeface="Abadi"/>
              </a:rPr>
              <a:t>What are the most significant factors that contribute to launch success? </a:t>
            </a:r>
          </a:p>
          <a:p>
            <a:pPr marL="914400" lvl="1" indent="-457200">
              <a:buFont typeface="Arial" panose="020B0604020202020204" pitchFamily="34" charset="0"/>
              <a:buChar char="•"/>
            </a:pPr>
            <a:r>
              <a:rPr lang="en-US" sz="2000" dirty="0">
                <a:solidFill>
                  <a:schemeClr val="bg2">
                    <a:lumMod val="50000"/>
                  </a:schemeClr>
                </a:solidFill>
                <a:latin typeface="Abadi"/>
              </a:rPr>
              <a:t>essential for improving launch reliability and mitigating risks.</a:t>
            </a:r>
          </a:p>
          <a:p>
            <a:pPr lvl="1"/>
            <a:endParaRPr lang="en-US" sz="2000" dirty="0">
              <a:solidFill>
                <a:schemeClr val="accent3">
                  <a:lumMod val="25000"/>
                </a:schemeClr>
              </a:solidFill>
              <a:latin typeface="Abadi"/>
            </a:endParaRPr>
          </a:p>
          <a:p>
            <a:pPr marL="457200" indent="-457200">
              <a:buFont typeface="+mj-lt"/>
              <a:buAutoNum type="arabicPeriod"/>
            </a:pPr>
            <a:r>
              <a:rPr lang="en-US" sz="2000" dirty="0">
                <a:solidFill>
                  <a:schemeClr val="accent3">
                    <a:lumMod val="25000"/>
                  </a:schemeClr>
                </a:solidFill>
                <a:latin typeface="Abadi"/>
              </a:rPr>
              <a:t>Can we build a predictive model to forecast the probability of successful launches based on historical data?</a:t>
            </a:r>
          </a:p>
          <a:p>
            <a:pPr marL="914400" lvl="1" indent="-457200">
              <a:buFont typeface="Arial" panose="020B0604020202020204" pitchFamily="34" charset="0"/>
              <a:buChar char="•"/>
            </a:pPr>
            <a:r>
              <a:rPr lang="en-US" sz="2000" dirty="0">
                <a:solidFill>
                  <a:schemeClr val="bg2">
                    <a:lumMod val="50000"/>
                  </a:schemeClr>
                </a:solidFill>
                <a:latin typeface="Abadi"/>
              </a:rPr>
              <a:t>helps make informed decisions about launch planning and risk assessment.</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8" y="1825625"/>
            <a:ext cx="4438048" cy="4351338"/>
          </a:xfrm>
          <a:prstGeom prst="rect">
            <a:avLst/>
          </a:prstGeom>
        </p:spPr>
        <p:txBody>
          <a:bodyPr lIns="91440" tIns="45720" rIns="91440" bIns="45720" anchor="t">
            <a:normAutofit/>
          </a:bodyPr>
          <a:lstStyle/>
          <a:p>
            <a:r>
              <a:rPr lang="en-US" dirty="0"/>
              <a:t>76.9% of launches from this site were successful</a:t>
            </a:r>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Ratio for KSC LC-39A</a:t>
            </a:r>
          </a:p>
        </p:txBody>
      </p:sp>
      <p:pic>
        <p:nvPicPr>
          <p:cNvPr id="4" name="Picture 3">
            <a:extLst>
              <a:ext uri="{FF2B5EF4-FFF2-40B4-BE49-F238E27FC236}">
                <a16:creationId xmlns:a16="http://schemas.microsoft.com/office/drawing/2014/main" id="{FE06EAAB-57B0-BF85-D7CC-988859D03E4A}"/>
              </a:ext>
            </a:extLst>
          </p:cNvPr>
          <p:cNvPicPr>
            <a:picLocks noChangeAspect="1"/>
          </p:cNvPicPr>
          <p:nvPr/>
        </p:nvPicPr>
        <p:blipFill>
          <a:blip r:embed="rId3"/>
          <a:stretch>
            <a:fillRect/>
          </a:stretch>
        </p:blipFill>
        <p:spPr>
          <a:xfrm>
            <a:off x="6215529" y="1743075"/>
            <a:ext cx="5174150" cy="4171950"/>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dirty="0"/>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575377"/>
            <a:ext cx="4573514"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For FT boosters there are more successful landings than unsuccessful when the payload is between 2000 and 6000</a:t>
            </a:r>
          </a:p>
          <a:p>
            <a:pPr>
              <a:lnSpc>
                <a:spcPct val="100000"/>
              </a:lnSpc>
              <a:spcBef>
                <a:spcPts val="1400"/>
              </a:spcBef>
            </a:pPr>
            <a:r>
              <a:rPr lang="en-US" sz="2200" dirty="0">
                <a:solidFill>
                  <a:schemeClr val="accent3">
                    <a:lumMod val="25000"/>
                  </a:schemeClr>
                </a:solidFill>
                <a:latin typeface="Abadi" panose="020B0604020104020204" pitchFamily="34" charset="0"/>
              </a:rPr>
              <a:t>For V1.1 boosters there all launches were unsuccessful</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Outcome</a:t>
            </a:r>
          </a:p>
        </p:txBody>
      </p:sp>
      <p:pic>
        <p:nvPicPr>
          <p:cNvPr id="11" name="Picture 10">
            <a:extLst>
              <a:ext uri="{FF2B5EF4-FFF2-40B4-BE49-F238E27FC236}">
                <a16:creationId xmlns:a16="http://schemas.microsoft.com/office/drawing/2014/main" id="{46C054FB-F2F4-26F0-727E-7D1013E42A20}"/>
              </a:ext>
            </a:extLst>
          </p:cNvPr>
          <p:cNvPicPr>
            <a:picLocks noChangeAspect="1"/>
          </p:cNvPicPr>
          <p:nvPr/>
        </p:nvPicPr>
        <p:blipFill>
          <a:blip r:embed="rId3"/>
          <a:stretch>
            <a:fillRect/>
          </a:stretch>
        </p:blipFill>
        <p:spPr>
          <a:xfrm>
            <a:off x="5667575" y="1575376"/>
            <a:ext cx="5910422" cy="3530023"/>
          </a:xfrm>
          <a:prstGeom prst="rect">
            <a:avLst/>
          </a:prstGeom>
        </p:spPr>
      </p:pic>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1352319" y="4435839"/>
            <a:ext cx="8524876" cy="1788280"/>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The above chart visualizes the built model accuracy for all built classification models</a:t>
            </a:r>
          </a:p>
          <a:p>
            <a:pPr>
              <a:lnSpc>
                <a:spcPct val="100000"/>
              </a:lnSpc>
              <a:spcBef>
                <a:spcPts val="1400"/>
              </a:spcBef>
            </a:pPr>
            <a:r>
              <a:rPr lang="en-US" sz="2200" dirty="0">
                <a:solidFill>
                  <a:schemeClr val="accent3">
                    <a:lumMod val="25000"/>
                  </a:schemeClr>
                </a:solidFill>
                <a:latin typeface="Abadi" panose="020B0604020104020204" pitchFamily="34" charset="0"/>
              </a:rPr>
              <a:t>The model with the highest classification accuracy is Decision Tree Classifier</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7" name="Picture 6">
            <a:extLst>
              <a:ext uri="{FF2B5EF4-FFF2-40B4-BE49-F238E27FC236}">
                <a16:creationId xmlns:a16="http://schemas.microsoft.com/office/drawing/2014/main" id="{AC5B69DF-3D47-89C2-7FB7-384A45208C05}"/>
              </a:ext>
            </a:extLst>
          </p:cNvPr>
          <p:cNvPicPr>
            <a:picLocks noChangeAspect="1"/>
          </p:cNvPicPr>
          <p:nvPr/>
        </p:nvPicPr>
        <p:blipFill>
          <a:blip r:embed="rId3"/>
          <a:stretch>
            <a:fillRect/>
          </a:stretch>
        </p:blipFill>
        <p:spPr>
          <a:xfrm>
            <a:off x="1352319" y="1521158"/>
            <a:ext cx="8884107" cy="2711589"/>
          </a:xfrm>
          <a:prstGeom prst="rect">
            <a:avLst/>
          </a:prstGeom>
        </p:spPr>
      </p:pic>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1613405"/>
            <a:ext cx="4897364" cy="4255583"/>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following shows the confusion matrix of the best performing model – Confusion Matrix </a:t>
            </a:r>
          </a:p>
          <a:p>
            <a:pPr>
              <a:lnSpc>
                <a:spcPct val="100000"/>
              </a:lnSpc>
              <a:spcBef>
                <a:spcPts val="1400"/>
              </a:spcBef>
            </a:pPr>
            <a:r>
              <a:rPr lang="en-US" sz="2200" dirty="0">
                <a:solidFill>
                  <a:schemeClr val="accent3">
                    <a:lumMod val="25000"/>
                  </a:schemeClr>
                </a:solidFill>
                <a:latin typeface="Abadi" panose="020B0604020104020204" pitchFamily="34" charset="0"/>
              </a:rPr>
              <a:t>It shows a high degree of accuracy with only one false positive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7" name="Picture 6">
            <a:extLst>
              <a:ext uri="{FF2B5EF4-FFF2-40B4-BE49-F238E27FC236}">
                <a16:creationId xmlns:a16="http://schemas.microsoft.com/office/drawing/2014/main" id="{F5A56634-D73F-1010-A06F-3ECF7F5DF664}"/>
              </a:ext>
            </a:extLst>
          </p:cNvPr>
          <p:cNvPicPr>
            <a:picLocks noChangeAspect="1"/>
          </p:cNvPicPr>
          <p:nvPr/>
        </p:nvPicPr>
        <p:blipFill>
          <a:blip r:embed="rId3"/>
          <a:stretch>
            <a:fillRect/>
          </a:stretch>
        </p:blipFill>
        <p:spPr>
          <a:xfrm>
            <a:off x="6316589" y="1535113"/>
            <a:ext cx="5048250" cy="4333875"/>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
        <p:nvSpPr>
          <p:cNvPr id="3" name="TextBox 2">
            <a:extLst>
              <a:ext uri="{FF2B5EF4-FFF2-40B4-BE49-F238E27FC236}">
                <a16:creationId xmlns:a16="http://schemas.microsoft.com/office/drawing/2014/main" id="{3E33FDD5-BCAD-C5CD-31A5-0E44DCE166E1}"/>
              </a:ext>
            </a:extLst>
          </p:cNvPr>
          <p:cNvSpPr txBox="1"/>
          <p:nvPr/>
        </p:nvSpPr>
        <p:spPr>
          <a:xfrm>
            <a:off x="1014411" y="1443840"/>
            <a:ext cx="9910764" cy="4493538"/>
          </a:xfrm>
          <a:prstGeom prst="rect">
            <a:avLst/>
          </a:prstGeom>
          <a:noFill/>
        </p:spPr>
        <p:txBody>
          <a:bodyPr wrap="square">
            <a:spAutoFit/>
          </a:bodyPr>
          <a:lstStyle/>
          <a:p>
            <a:pPr marL="342900" indent="-342900">
              <a:buFont typeface="Arial" panose="020B0604020202020204" pitchFamily="34" charset="0"/>
              <a:buChar char="•"/>
            </a:pPr>
            <a:r>
              <a:rPr lang="en-US" sz="2200" dirty="0">
                <a:solidFill>
                  <a:schemeClr val="accent3">
                    <a:lumMod val="25000"/>
                  </a:schemeClr>
                </a:solidFill>
                <a:latin typeface="Abadi"/>
              </a:rPr>
              <a:t>Multiple data sources were analyzed to refine conclusions throughout the research process.</a:t>
            </a:r>
          </a:p>
          <a:p>
            <a:pPr marL="342900" indent="-342900">
              <a:buFont typeface="Arial" panose="020B0604020202020204" pitchFamily="34" charset="0"/>
              <a:buChar char="•"/>
            </a:pPr>
            <a:endParaRPr lang="en-US" sz="2200" dirty="0">
              <a:solidFill>
                <a:schemeClr val="accent3">
                  <a:lumMod val="25000"/>
                </a:schemeClr>
              </a:solidFill>
              <a:latin typeface="Abadi"/>
            </a:endParaRPr>
          </a:p>
          <a:p>
            <a:pPr marL="342900" indent="-342900">
              <a:buFont typeface="Arial" panose="020B0604020202020204" pitchFamily="34" charset="0"/>
              <a:buChar char="•"/>
            </a:pPr>
            <a:r>
              <a:rPr lang="en-US" sz="2200" dirty="0">
                <a:solidFill>
                  <a:schemeClr val="accent3">
                    <a:lumMod val="25000"/>
                  </a:schemeClr>
                </a:solidFill>
                <a:latin typeface="Abadi"/>
              </a:rPr>
              <a:t>KSC LC-39A was identified as the optimal launch site.</a:t>
            </a:r>
          </a:p>
          <a:p>
            <a:pPr marL="342900" indent="-342900">
              <a:buFont typeface="Arial" panose="020B0604020202020204" pitchFamily="34" charset="0"/>
              <a:buChar char="•"/>
            </a:pPr>
            <a:endParaRPr lang="en-US" sz="2200" dirty="0">
              <a:solidFill>
                <a:schemeClr val="accent3">
                  <a:lumMod val="25000"/>
                </a:schemeClr>
              </a:solidFill>
              <a:latin typeface="Abadi"/>
            </a:endParaRPr>
          </a:p>
          <a:p>
            <a:pPr marL="342900" indent="-342900">
              <a:buFont typeface="Arial" panose="020B0604020202020204" pitchFamily="34" charset="0"/>
              <a:buChar char="•"/>
            </a:pPr>
            <a:r>
              <a:rPr lang="en-US" sz="2200" dirty="0">
                <a:solidFill>
                  <a:schemeClr val="accent3">
                    <a:lumMod val="25000"/>
                  </a:schemeClr>
                </a:solidFill>
                <a:latin typeface="Abadi"/>
              </a:rPr>
              <a:t>Launches exceeding 7,000kg were found to have a lower risk profile.</a:t>
            </a:r>
          </a:p>
          <a:p>
            <a:pPr marL="342900" indent="-342900">
              <a:buFont typeface="Arial" panose="020B0604020202020204" pitchFamily="34" charset="0"/>
              <a:buChar char="•"/>
            </a:pPr>
            <a:endParaRPr lang="en-US" sz="2200" dirty="0">
              <a:solidFill>
                <a:schemeClr val="accent3">
                  <a:lumMod val="25000"/>
                </a:schemeClr>
              </a:solidFill>
              <a:latin typeface="Abadi"/>
            </a:endParaRPr>
          </a:p>
          <a:p>
            <a:pPr marL="342900" indent="-342900">
              <a:buFont typeface="Arial" panose="020B0604020202020204" pitchFamily="34" charset="0"/>
              <a:buChar char="•"/>
            </a:pPr>
            <a:r>
              <a:rPr lang="en-US" sz="2200" dirty="0">
                <a:solidFill>
                  <a:schemeClr val="accent3">
                    <a:lumMod val="25000"/>
                  </a:schemeClr>
                </a:solidFill>
                <a:latin typeface="Abadi"/>
              </a:rPr>
              <a:t>While mission outcomes are predominantly successful, the success rate of landing outcomes has shown improvement over time, reflecting the evolution of launch processes and rocket technology.</a:t>
            </a:r>
          </a:p>
          <a:p>
            <a:pPr marL="342900" indent="-342900">
              <a:buFont typeface="Arial" panose="020B0604020202020204" pitchFamily="34" charset="0"/>
              <a:buChar char="•"/>
            </a:pPr>
            <a:endParaRPr lang="en-US" sz="2200" dirty="0">
              <a:solidFill>
                <a:schemeClr val="accent3">
                  <a:lumMod val="25000"/>
                </a:schemeClr>
              </a:solidFill>
              <a:latin typeface="Abadi"/>
            </a:endParaRPr>
          </a:p>
          <a:p>
            <a:pPr marL="342900" indent="-342900">
              <a:buFont typeface="Arial" panose="020B0604020202020204" pitchFamily="34" charset="0"/>
              <a:buChar char="•"/>
            </a:pPr>
            <a:r>
              <a:rPr lang="en-US" sz="2200" dirty="0">
                <a:solidFill>
                  <a:schemeClr val="accent3">
                    <a:lumMod val="25000"/>
                  </a:schemeClr>
                </a:solidFill>
                <a:latin typeface="Abadi"/>
              </a:rPr>
              <a:t>A Decision Tree Classifier can be employed to predict successful landings, potentially enhancing profitability.</a:t>
            </a: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2" y="1580808"/>
            <a:ext cx="5011664"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20000"/>
              </a:lnSpc>
              <a:spcBef>
                <a:spcPts val="1400"/>
              </a:spcBef>
            </a:pPr>
            <a:r>
              <a:rPr lang="en-US" sz="7200" dirty="0">
                <a:solidFill>
                  <a:schemeClr val="accent3">
                    <a:lumMod val="25000"/>
                  </a:schemeClr>
                </a:solidFill>
                <a:latin typeface="Abadi"/>
              </a:rPr>
              <a:t>Data collection methodology:</a:t>
            </a:r>
          </a:p>
          <a:p>
            <a:pPr lvl="1">
              <a:lnSpc>
                <a:spcPct val="120000"/>
              </a:lnSpc>
              <a:spcBef>
                <a:spcPts val="1400"/>
              </a:spcBef>
            </a:pPr>
            <a:r>
              <a:rPr lang="en-US" sz="7200" dirty="0">
                <a:solidFill>
                  <a:schemeClr val="bg2">
                    <a:lumMod val="50000"/>
                  </a:schemeClr>
                </a:solidFill>
                <a:latin typeface="Abadi"/>
              </a:rPr>
              <a:t>Data sources: Publicly available information, REST APIs and a Web Page	</a:t>
            </a:r>
          </a:p>
          <a:p>
            <a:pPr>
              <a:lnSpc>
                <a:spcPct val="120000"/>
              </a:lnSpc>
              <a:spcBef>
                <a:spcPts val="1400"/>
              </a:spcBef>
            </a:pPr>
            <a:r>
              <a:rPr lang="en-US" sz="7200" dirty="0">
                <a:solidFill>
                  <a:schemeClr val="accent3">
                    <a:lumMod val="25000"/>
                  </a:schemeClr>
                </a:solidFill>
                <a:latin typeface="Abadi"/>
              </a:rPr>
              <a:t>Perform data wrangling</a:t>
            </a:r>
          </a:p>
          <a:p>
            <a:pPr lvl="1">
              <a:lnSpc>
                <a:spcPct val="120000"/>
              </a:lnSpc>
              <a:spcBef>
                <a:spcPts val="1400"/>
              </a:spcBef>
            </a:pPr>
            <a:r>
              <a:rPr lang="en-US" sz="7200" dirty="0">
                <a:solidFill>
                  <a:schemeClr val="bg2">
                    <a:lumMod val="50000"/>
                  </a:schemeClr>
                </a:solidFill>
                <a:latin typeface="Abadi"/>
              </a:rPr>
              <a:t>Replaced missing values, </a:t>
            </a:r>
          </a:p>
          <a:p>
            <a:pPr lvl="1">
              <a:lnSpc>
                <a:spcPct val="120000"/>
              </a:lnSpc>
              <a:spcBef>
                <a:spcPts val="1400"/>
              </a:spcBef>
            </a:pPr>
            <a:r>
              <a:rPr lang="en-US" sz="7200" dirty="0">
                <a:solidFill>
                  <a:schemeClr val="bg2">
                    <a:lumMod val="50000"/>
                  </a:schemeClr>
                </a:solidFill>
                <a:latin typeface="Abadi"/>
              </a:rPr>
              <a:t>Ensured data types were consistent, and standardized units of measurement.</a:t>
            </a:r>
          </a:p>
          <a:p>
            <a:pPr lvl="1">
              <a:lnSpc>
                <a:spcPct val="120000"/>
              </a:lnSpc>
              <a:spcBef>
                <a:spcPts val="1400"/>
              </a:spcBef>
            </a:pPr>
            <a:r>
              <a:rPr lang="en-US" sz="7200" dirty="0">
                <a:solidFill>
                  <a:schemeClr val="bg2">
                    <a:lumMod val="50000"/>
                  </a:schemeClr>
                </a:solidFill>
                <a:latin typeface="Abadi"/>
              </a:rPr>
              <a:t>Encoded Categorical Variables</a:t>
            </a:r>
          </a:p>
          <a:p>
            <a:pPr>
              <a:lnSpc>
                <a:spcPct val="120000"/>
              </a:lnSpc>
              <a:spcBef>
                <a:spcPts val="1400"/>
              </a:spcBef>
            </a:pPr>
            <a:r>
              <a:rPr lang="en-US" sz="72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7200" dirty="0">
                <a:solidFill>
                  <a:schemeClr val="accent3">
                    <a:lumMod val="25000"/>
                  </a:schemeClr>
                </a:solidFill>
                <a:latin typeface="Abadi"/>
              </a:rPr>
              <a:t>Perform interactive visual analytics using Folium and </a:t>
            </a:r>
            <a:r>
              <a:rPr lang="en-US" sz="7200" dirty="0" err="1">
                <a:solidFill>
                  <a:schemeClr val="accent3">
                    <a:lumMod val="25000"/>
                  </a:schemeClr>
                </a:solidFill>
                <a:latin typeface="Abadi"/>
              </a:rPr>
              <a:t>Plotly</a:t>
            </a:r>
            <a:r>
              <a:rPr lang="en-US" sz="7200" dirty="0">
                <a:solidFill>
                  <a:schemeClr val="accent3">
                    <a:lumMod val="25000"/>
                  </a:schemeClr>
                </a:solidFill>
                <a:latin typeface="Abadi"/>
              </a:rPr>
              <a:t> Dash</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 - </a:t>
            </a:r>
            <a:r>
              <a:rPr lang="en-US" sz="4000" dirty="0">
                <a:solidFill>
                  <a:srgbClr val="0B49CB"/>
                </a:solidFill>
                <a:latin typeface="Abadi"/>
              </a:rPr>
              <a:t>Executive Summary</a:t>
            </a:r>
          </a:p>
        </p:txBody>
      </p:sp>
      <p:sp>
        <p:nvSpPr>
          <p:cNvPr id="2" name="Content Placeholder 2">
            <a:extLst>
              <a:ext uri="{FF2B5EF4-FFF2-40B4-BE49-F238E27FC236}">
                <a16:creationId xmlns:a16="http://schemas.microsoft.com/office/drawing/2014/main" id="{E397F4BD-1BD7-CDB7-D323-CD6BA1E71A6F}"/>
              </a:ext>
            </a:extLst>
          </p:cNvPr>
          <p:cNvSpPr txBox="1">
            <a:spLocks/>
          </p:cNvSpPr>
          <p:nvPr/>
        </p:nvSpPr>
        <p:spPr>
          <a:xfrm>
            <a:off x="6172200" y="1484874"/>
            <a:ext cx="4802114" cy="5211877"/>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20000"/>
              </a:lnSpc>
              <a:spcBef>
                <a:spcPts val="1400"/>
              </a:spcBef>
            </a:pPr>
            <a:r>
              <a:rPr lang="en-US" sz="1700" dirty="0">
                <a:solidFill>
                  <a:schemeClr val="accent3">
                    <a:lumMod val="25000"/>
                  </a:schemeClr>
                </a:solidFill>
                <a:latin typeface="Abadi"/>
              </a:rPr>
              <a:t>Perform predictive analysis using classification models</a:t>
            </a:r>
          </a:p>
          <a:p>
            <a:pPr lvl="1">
              <a:lnSpc>
                <a:spcPct val="120000"/>
              </a:lnSpc>
              <a:spcBef>
                <a:spcPts val="1400"/>
              </a:spcBef>
            </a:pPr>
            <a:r>
              <a:rPr lang="en-US" sz="1700" dirty="0">
                <a:solidFill>
                  <a:schemeClr val="bg2">
                    <a:lumMod val="50000"/>
                  </a:schemeClr>
                </a:solidFill>
                <a:latin typeface="Abadi"/>
              </a:rPr>
              <a:t>Selected Models to Evaluate: Logistic Regression, Support Vector Machines (SVM), Decision Trees, K Nearest </a:t>
            </a:r>
            <a:r>
              <a:rPr lang="en-US" sz="1700" dirty="0" err="1">
                <a:solidFill>
                  <a:schemeClr val="bg2">
                    <a:lumMod val="50000"/>
                  </a:schemeClr>
                </a:solidFill>
                <a:latin typeface="Abadi"/>
              </a:rPr>
              <a:t>Neighbours</a:t>
            </a:r>
            <a:endParaRPr lang="en-US" sz="1700" dirty="0">
              <a:solidFill>
                <a:schemeClr val="bg2">
                  <a:lumMod val="50000"/>
                </a:schemeClr>
              </a:solidFill>
              <a:latin typeface="Abadi"/>
            </a:endParaRPr>
          </a:p>
          <a:p>
            <a:pPr lvl="1">
              <a:lnSpc>
                <a:spcPct val="120000"/>
              </a:lnSpc>
              <a:spcBef>
                <a:spcPts val="1400"/>
              </a:spcBef>
            </a:pPr>
            <a:r>
              <a:rPr lang="en-US" sz="1700" dirty="0">
                <a:solidFill>
                  <a:schemeClr val="bg2">
                    <a:lumMod val="50000"/>
                  </a:schemeClr>
                </a:solidFill>
                <a:latin typeface="Abadi"/>
              </a:rPr>
              <a:t>Data was standardized and divided into training and test data sets. </a:t>
            </a:r>
          </a:p>
          <a:p>
            <a:pPr lvl="1">
              <a:lnSpc>
                <a:spcPct val="120000"/>
              </a:lnSpc>
              <a:spcBef>
                <a:spcPts val="1400"/>
              </a:spcBef>
            </a:pPr>
            <a:r>
              <a:rPr lang="en-US" sz="1700" dirty="0">
                <a:solidFill>
                  <a:schemeClr val="bg2">
                    <a:lumMod val="50000"/>
                  </a:schemeClr>
                </a:solidFill>
                <a:latin typeface="Abadi"/>
              </a:rPr>
              <a:t>Performed Hyperparameter Optimization using </a:t>
            </a:r>
            <a:r>
              <a:rPr lang="en-US" sz="1700" dirty="0" err="1">
                <a:solidFill>
                  <a:schemeClr val="bg2">
                    <a:lumMod val="50000"/>
                  </a:schemeClr>
                </a:solidFill>
                <a:latin typeface="Abadi"/>
              </a:rPr>
              <a:t>Gridsearch</a:t>
            </a:r>
            <a:r>
              <a:rPr lang="en-US" sz="1700" dirty="0">
                <a:solidFill>
                  <a:schemeClr val="bg2">
                    <a:lumMod val="50000"/>
                  </a:schemeClr>
                </a:solidFill>
                <a:latin typeface="Abadi"/>
              </a:rPr>
              <a:t>. Training data was used to train the models.</a:t>
            </a:r>
          </a:p>
          <a:p>
            <a:pPr lvl="1">
              <a:lnSpc>
                <a:spcPct val="120000"/>
              </a:lnSpc>
              <a:spcBef>
                <a:spcPts val="1400"/>
              </a:spcBef>
            </a:pPr>
            <a:r>
              <a:rPr lang="en-US" sz="1700" dirty="0">
                <a:solidFill>
                  <a:schemeClr val="bg2">
                    <a:lumMod val="50000"/>
                  </a:schemeClr>
                </a:solidFill>
                <a:latin typeface="Abadi"/>
              </a:rPr>
              <a:t>Evaluated each model's performance. </a:t>
            </a:r>
          </a:p>
          <a:p>
            <a:pPr lvl="1">
              <a:lnSpc>
                <a:spcPct val="120000"/>
              </a:lnSpc>
              <a:spcBef>
                <a:spcPts val="1400"/>
              </a:spcBef>
            </a:pPr>
            <a:r>
              <a:rPr lang="en-US" sz="1700" dirty="0">
                <a:solidFill>
                  <a:schemeClr val="bg2">
                    <a:lumMod val="50000"/>
                  </a:schemeClr>
                </a:solidFill>
                <a:latin typeface="Abadi"/>
              </a:rPr>
              <a:t>The best performing model was selected</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000" b="1" dirty="0">
                <a:latin typeface="Abadi"/>
              </a:rPr>
              <a:t>Data Sources :</a:t>
            </a:r>
          </a:p>
          <a:p>
            <a:pPr lvl="2">
              <a:lnSpc>
                <a:spcPct val="120000"/>
              </a:lnSpc>
              <a:spcBef>
                <a:spcPts val="1400"/>
              </a:spcBef>
            </a:pPr>
            <a:r>
              <a:rPr lang="en-US" dirty="0">
                <a:solidFill>
                  <a:schemeClr val="bg2">
                    <a:lumMod val="10000"/>
                  </a:schemeClr>
                </a:solidFill>
                <a:latin typeface="Abadi"/>
              </a:rPr>
              <a:t>Publicly available SpaceX REST API</a:t>
            </a:r>
          </a:p>
          <a:p>
            <a:pPr lvl="2">
              <a:lnSpc>
                <a:spcPct val="120000"/>
              </a:lnSpc>
              <a:spcBef>
                <a:spcPts val="1400"/>
              </a:spcBef>
            </a:pPr>
            <a:r>
              <a:rPr lang="en-US" dirty="0">
                <a:solidFill>
                  <a:schemeClr val="bg2">
                    <a:lumMod val="10000"/>
                  </a:schemeClr>
                </a:solidFill>
                <a:latin typeface="Abadi"/>
              </a:rPr>
              <a:t>Publicly available Web Page</a:t>
            </a:r>
          </a:p>
          <a:p>
            <a:pPr>
              <a:lnSpc>
                <a:spcPct val="120000"/>
              </a:lnSpc>
              <a:spcBef>
                <a:spcPts val="1400"/>
              </a:spcBef>
            </a:pPr>
            <a:r>
              <a:rPr lang="en-US" sz="2000" b="1" dirty="0">
                <a:latin typeface="Abadi"/>
              </a:rPr>
              <a:t>Data Collection Techniques</a:t>
            </a:r>
            <a:r>
              <a:rPr lang="en-US" sz="2000" dirty="0">
                <a:latin typeface="Abadi"/>
              </a:rPr>
              <a:t>:</a:t>
            </a:r>
          </a:p>
          <a:p>
            <a:pPr lvl="2">
              <a:lnSpc>
                <a:spcPct val="120000"/>
              </a:lnSpc>
              <a:spcBef>
                <a:spcPts val="1400"/>
              </a:spcBef>
            </a:pPr>
            <a:r>
              <a:rPr lang="en-US" dirty="0">
                <a:solidFill>
                  <a:schemeClr val="bg2">
                    <a:lumMod val="10000"/>
                  </a:schemeClr>
                </a:solidFill>
                <a:latin typeface="Abadi"/>
              </a:rPr>
              <a:t>REST API requests: Using Python's </a:t>
            </a:r>
            <a:r>
              <a:rPr lang="en-US" dirty="0">
                <a:solidFill>
                  <a:srgbClr val="0B49CB"/>
                </a:solidFill>
                <a:latin typeface="Abadi"/>
              </a:rPr>
              <a:t>requests</a:t>
            </a:r>
            <a:r>
              <a:rPr lang="en-US" dirty="0">
                <a:solidFill>
                  <a:schemeClr val="bg2">
                    <a:lumMod val="50000"/>
                  </a:schemeClr>
                </a:solidFill>
                <a:latin typeface="Abadi"/>
              </a:rPr>
              <a:t> </a:t>
            </a:r>
            <a:r>
              <a:rPr lang="en-US" dirty="0">
                <a:solidFill>
                  <a:schemeClr val="bg2">
                    <a:lumMod val="10000"/>
                  </a:schemeClr>
                </a:solidFill>
                <a:latin typeface="Abadi"/>
              </a:rPr>
              <a:t>and</a:t>
            </a:r>
            <a:r>
              <a:rPr lang="en-US" dirty="0">
                <a:solidFill>
                  <a:schemeClr val="bg2">
                    <a:lumMod val="50000"/>
                  </a:schemeClr>
                </a:solidFill>
                <a:latin typeface="Abadi"/>
              </a:rPr>
              <a:t> </a:t>
            </a:r>
            <a:r>
              <a:rPr lang="en-US" dirty="0">
                <a:solidFill>
                  <a:srgbClr val="0B49CB"/>
                </a:solidFill>
                <a:latin typeface="Abadi"/>
              </a:rPr>
              <a:t>JSON</a:t>
            </a:r>
          </a:p>
          <a:p>
            <a:pPr lvl="2">
              <a:lnSpc>
                <a:spcPct val="120000"/>
              </a:lnSpc>
              <a:spcBef>
                <a:spcPts val="1400"/>
              </a:spcBef>
            </a:pPr>
            <a:r>
              <a:rPr lang="en-US" dirty="0">
                <a:solidFill>
                  <a:schemeClr val="bg2">
                    <a:lumMod val="10000"/>
                  </a:schemeClr>
                </a:solidFill>
                <a:latin typeface="Abadi"/>
              </a:rPr>
              <a:t>Web Scraping: Using </a:t>
            </a:r>
            <a:r>
              <a:rPr lang="en-US" dirty="0">
                <a:solidFill>
                  <a:srgbClr val="0B49CB"/>
                </a:solidFill>
                <a:latin typeface="Abadi"/>
              </a:rPr>
              <a:t>Beautiful Soup</a:t>
            </a:r>
            <a:r>
              <a:rPr lang="en-US" sz="1800" dirty="0">
                <a:solidFill>
                  <a:schemeClr val="bg2">
                    <a:lumMod val="50000"/>
                  </a:schemeClr>
                </a:solidFill>
                <a:latin typeface="Abadi"/>
              </a:rPr>
              <a:t>.</a:t>
            </a:r>
            <a:r>
              <a:rPr lang="en-US" sz="1800" dirty="0">
                <a:solidFill>
                  <a:schemeClr val="accent3">
                    <a:lumMod val="25000"/>
                  </a:schemeClr>
                </a:solidFill>
                <a:latin typeface="Abadi" panose="020B0604020104020204" pitchFamily="34" charset="0"/>
              </a:rPr>
              <a:t> </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21537"/>
            <a:ext cx="7894034" cy="4366577"/>
          </a:xfrm>
          <a:prstGeom prst="rect">
            <a:avLst/>
          </a:prstGeom>
        </p:spPr>
        <p:txBody>
          <a:bodyPr vert="horz" lIns="91440" tIns="45720" rIns="91440" bIns="45720" rtlCol="0" anchor="t">
            <a:normAutofit fontScale="25000" lnSpcReduction="20000"/>
          </a:bodyPr>
          <a:lstStyle/>
          <a:p>
            <a:pPr>
              <a:lnSpc>
                <a:spcPct val="100000"/>
              </a:lnSpc>
              <a:spcBef>
                <a:spcPts val="1400"/>
              </a:spcBef>
            </a:pPr>
            <a:r>
              <a:rPr lang="en-US" sz="7200" dirty="0"/>
              <a:t>Request the SpaceX launch data using the GET request</a:t>
            </a:r>
          </a:p>
          <a:p>
            <a:pPr>
              <a:lnSpc>
                <a:spcPct val="100000"/>
              </a:lnSpc>
              <a:spcBef>
                <a:spcPts val="1400"/>
              </a:spcBef>
            </a:pPr>
            <a:r>
              <a:rPr lang="en-US" sz="7200" dirty="0"/>
              <a:t>Decode the response content as a Json using .</a:t>
            </a:r>
            <a:r>
              <a:rPr lang="en-US" sz="7200" dirty="0" err="1">
                <a:solidFill>
                  <a:srgbClr val="0B49CB"/>
                </a:solidFill>
              </a:rPr>
              <a:t>json</a:t>
            </a:r>
            <a:r>
              <a:rPr lang="en-US" sz="7200" dirty="0">
                <a:solidFill>
                  <a:srgbClr val="0B49CB"/>
                </a:solidFill>
              </a:rPr>
              <a:t>() </a:t>
            </a:r>
          </a:p>
          <a:p>
            <a:pPr>
              <a:lnSpc>
                <a:spcPct val="100000"/>
              </a:lnSpc>
              <a:spcBef>
                <a:spcPts val="1400"/>
              </a:spcBef>
            </a:pPr>
            <a:r>
              <a:rPr lang="en-US" sz="7200" dirty="0"/>
              <a:t>Turn it into a Pandas data frame using .</a:t>
            </a:r>
            <a:r>
              <a:rPr lang="en-US" altLang="en-US" sz="7200" dirty="0" err="1">
                <a:solidFill>
                  <a:srgbClr val="0B49CB"/>
                </a:solidFill>
              </a:rPr>
              <a:t>json_normalize</a:t>
            </a:r>
            <a:r>
              <a:rPr lang="en-US" altLang="en-US" sz="7200" dirty="0">
                <a:solidFill>
                  <a:srgbClr val="0B49CB"/>
                </a:solidFill>
              </a:rPr>
              <a:t>() </a:t>
            </a:r>
          </a:p>
          <a:p>
            <a:pPr>
              <a:lnSpc>
                <a:spcPct val="100000"/>
              </a:lnSpc>
              <a:spcBef>
                <a:spcPts val="1400"/>
              </a:spcBef>
            </a:pPr>
            <a:r>
              <a:rPr lang="en-US" sz="7200" dirty="0"/>
              <a:t>Use ID values to request related information</a:t>
            </a:r>
          </a:p>
          <a:p>
            <a:pPr lvl="1">
              <a:lnSpc>
                <a:spcPct val="100000"/>
              </a:lnSpc>
              <a:spcBef>
                <a:spcPts val="1400"/>
              </a:spcBef>
            </a:pPr>
            <a:r>
              <a:rPr lang="en-US" sz="5600" dirty="0"/>
              <a:t>From the rocket get booster name</a:t>
            </a:r>
          </a:p>
          <a:p>
            <a:pPr lvl="1">
              <a:lnSpc>
                <a:spcPct val="100000"/>
              </a:lnSpc>
              <a:spcBef>
                <a:spcPts val="1400"/>
              </a:spcBef>
            </a:pPr>
            <a:r>
              <a:rPr lang="en-US" sz="5600" dirty="0"/>
              <a:t>From the payload get mass of the payload and the orbit</a:t>
            </a:r>
          </a:p>
          <a:p>
            <a:pPr lvl="1">
              <a:lnSpc>
                <a:spcPct val="100000"/>
              </a:lnSpc>
              <a:spcBef>
                <a:spcPts val="1400"/>
              </a:spcBef>
            </a:pPr>
            <a:r>
              <a:rPr lang="en-US" sz="5600" dirty="0"/>
              <a:t>From the launchpad  get the launch site being used, the longitude, and the latitude.</a:t>
            </a:r>
          </a:p>
          <a:p>
            <a:pPr lvl="1">
              <a:lnSpc>
                <a:spcPct val="100000"/>
              </a:lnSpc>
              <a:spcBef>
                <a:spcPts val="1400"/>
              </a:spcBef>
            </a:pPr>
            <a:r>
              <a:rPr lang="en-US" sz="5600" dirty="0"/>
              <a:t>From cores get the outcome of the landing</a:t>
            </a:r>
          </a:p>
          <a:p>
            <a:pPr>
              <a:lnSpc>
                <a:spcPct val="100000"/>
              </a:lnSpc>
              <a:spcBef>
                <a:spcPts val="1400"/>
              </a:spcBef>
            </a:pPr>
            <a:r>
              <a:rPr lang="en-US" sz="7200" dirty="0"/>
              <a:t>Construct a data frame and filter it to include only </a:t>
            </a:r>
            <a:r>
              <a:rPr lang="en-US" sz="7200" dirty="0">
                <a:solidFill>
                  <a:srgbClr val="0B49CB"/>
                </a:solidFill>
              </a:rPr>
              <a:t>Falcon 9</a:t>
            </a:r>
            <a:r>
              <a:rPr lang="en-US" sz="7200" dirty="0"/>
              <a:t> launches</a:t>
            </a:r>
          </a:p>
          <a:p>
            <a:pPr>
              <a:lnSpc>
                <a:spcPct val="100000"/>
              </a:lnSpc>
              <a:spcBef>
                <a:spcPts val="1400"/>
              </a:spcBef>
            </a:pPr>
            <a:r>
              <a:rPr lang="en-US" sz="7200" dirty="0"/>
              <a:t>Handle for missing values</a:t>
            </a:r>
          </a:p>
          <a:p>
            <a:pPr lvl="1">
              <a:lnSpc>
                <a:spcPct val="100000"/>
              </a:lnSpc>
              <a:spcBef>
                <a:spcPts val="1400"/>
              </a:spcBef>
            </a:pPr>
            <a:r>
              <a:rPr lang="en-US" sz="5600" dirty="0"/>
              <a:t>For Payload Mass, convert missing values to the mean</a:t>
            </a:r>
          </a:p>
          <a:p>
            <a:pPr>
              <a:lnSpc>
                <a:spcPct val="100000"/>
              </a:lnSpc>
              <a:spcBef>
                <a:spcPts val="1400"/>
              </a:spcBef>
            </a:pPr>
            <a:r>
              <a:rPr lang="en-US" sz="7200" dirty="0"/>
              <a:t>Save the data frame as a csv file</a:t>
            </a:r>
          </a:p>
          <a:p>
            <a:pPr>
              <a:lnSpc>
                <a:spcPct val="100000"/>
              </a:lnSpc>
              <a:spcBef>
                <a:spcPts val="1400"/>
              </a:spcBef>
            </a:pPr>
            <a:r>
              <a:rPr lang="en-US" sz="7200" dirty="0">
                <a:solidFill>
                  <a:schemeClr val="accent1">
                    <a:lumMod val="75000"/>
                  </a:schemeClr>
                </a:solidFill>
              </a:rPr>
              <a:t>https://github.com/lyn797/ds-capstone/blob/main/jupyter-labs-spacex-data-collection-api.ipynb</a:t>
            </a:r>
          </a:p>
          <a:p>
            <a:pPr>
              <a:lnSpc>
                <a:spcPct val="100000"/>
              </a:lnSpc>
              <a:spcBef>
                <a:spcPts val="1400"/>
              </a:spcBef>
            </a:pPr>
            <a:endParaRPr lang="en-US" sz="6000"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E9B98972-3A36-4FCE-8D4E-817E4DCE79ED}"/>
              </a:ext>
            </a:extLst>
          </p:cNvPr>
          <p:cNvPicPr>
            <a:picLocks noChangeAspect="1"/>
          </p:cNvPicPr>
          <p:nvPr/>
        </p:nvPicPr>
        <p:blipFill>
          <a:blip r:embed="rId3"/>
          <a:stretch>
            <a:fillRect/>
          </a:stretch>
        </p:blipFill>
        <p:spPr>
          <a:xfrm>
            <a:off x="9076402" y="1397089"/>
            <a:ext cx="1848170" cy="4922261"/>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47572" y="1445505"/>
            <a:ext cx="7738625" cy="4374662"/>
          </a:xfrm>
          <a:prstGeom prst="rect">
            <a:avLst/>
          </a:prstGeom>
        </p:spPr>
        <p:txBody>
          <a:bodyPr lIns="91440" tIns="45720" rIns="91440" bIns="45720" anchor="t">
            <a:noAutofit/>
          </a:bodyPr>
          <a:lstStyle/>
          <a:p>
            <a:pPr>
              <a:lnSpc>
                <a:spcPct val="100000"/>
              </a:lnSpc>
              <a:spcBef>
                <a:spcPts val="1400"/>
              </a:spcBef>
            </a:pPr>
            <a:r>
              <a:rPr lang="en-US" sz="1800" dirty="0"/>
              <a:t>Use a get request to retrieve the Wiki page</a:t>
            </a:r>
          </a:p>
          <a:p>
            <a:pPr>
              <a:lnSpc>
                <a:spcPct val="100000"/>
              </a:lnSpc>
              <a:spcBef>
                <a:spcPts val="1400"/>
              </a:spcBef>
            </a:pPr>
            <a:r>
              <a:rPr lang="en-US" sz="1800" dirty="0"/>
              <a:t>Create a </a:t>
            </a:r>
            <a:r>
              <a:rPr lang="en-US" sz="1800" dirty="0">
                <a:solidFill>
                  <a:srgbClr val="0B49CB"/>
                </a:solidFill>
              </a:rPr>
              <a:t>Beautiful Soup </a:t>
            </a:r>
            <a:r>
              <a:rPr lang="en-US" sz="1800" dirty="0"/>
              <a:t>object from the response</a:t>
            </a:r>
          </a:p>
          <a:p>
            <a:pPr>
              <a:lnSpc>
                <a:spcPct val="100000"/>
              </a:lnSpc>
              <a:spcBef>
                <a:spcPts val="1400"/>
              </a:spcBef>
            </a:pPr>
            <a:r>
              <a:rPr lang="en-US" sz="1800" dirty="0"/>
              <a:t>Extract column names from the </a:t>
            </a:r>
            <a:r>
              <a:rPr lang="en-US" sz="1800" dirty="0">
                <a:solidFill>
                  <a:srgbClr val="0B49CB"/>
                </a:solidFill>
              </a:rPr>
              <a:t>first</a:t>
            </a:r>
            <a:r>
              <a:rPr lang="en-US" sz="1800" dirty="0"/>
              <a:t> data table </a:t>
            </a:r>
          </a:p>
          <a:p>
            <a:pPr>
              <a:lnSpc>
                <a:spcPct val="100000"/>
              </a:lnSpc>
              <a:spcBef>
                <a:spcPts val="1400"/>
              </a:spcBef>
            </a:pPr>
            <a:r>
              <a:rPr lang="en-US" sz="1800" dirty="0"/>
              <a:t>Create an empty dictionary with keys from the extracted column names</a:t>
            </a:r>
          </a:p>
          <a:p>
            <a:pPr>
              <a:lnSpc>
                <a:spcPct val="100000"/>
              </a:lnSpc>
              <a:spcBef>
                <a:spcPts val="1400"/>
              </a:spcBef>
            </a:pPr>
            <a:r>
              <a:rPr lang="en-US" sz="1800" dirty="0"/>
              <a:t>fill up the dictionary with launch records from </a:t>
            </a:r>
            <a:r>
              <a:rPr lang="en-US" sz="1800" dirty="0">
                <a:solidFill>
                  <a:srgbClr val="0B49CB"/>
                </a:solidFill>
              </a:rPr>
              <a:t>all</a:t>
            </a:r>
            <a:r>
              <a:rPr lang="en-US" sz="1800" dirty="0"/>
              <a:t> data tables</a:t>
            </a:r>
          </a:p>
          <a:p>
            <a:pPr lvl="1">
              <a:lnSpc>
                <a:spcPct val="100000"/>
              </a:lnSpc>
              <a:spcBef>
                <a:spcPts val="1400"/>
              </a:spcBef>
            </a:pPr>
            <a:r>
              <a:rPr lang="en-US" sz="1400" dirty="0"/>
              <a:t>Handle unexpected annotations and other types of noises</a:t>
            </a:r>
          </a:p>
          <a:p>
            <a:pPr>
              <a:lnSpc>
                <a:spcPct val="100000"/>
              </a:lnSpc>
              <a:spcBef>
                <a:spcPts val="1400"/>
              </a:spcBef>
            </a:pPr>
            <a:r>
              <a:rPr lang="en-US" sz="1800" dirty="0"/>
              <a:t>Convert the filled dictionary to a data frame</a:t>
            </a:r>
          </a:p>
          <a:p>
            <a:pPr>
              <a:lnSpc>
                <a:spcPct val="100000"/>
              </a:lnSpc>
              <a:spcBef>
                <a:spcPts val="1400"/>
              </a:spcBef>
            </a:pPr>
            <a:r>
              <a:rPr lang="en-US" sz="1800" dirty="0"/>
              <a:t>Save the data frame as a csv file</a:t>
            </a:r>
          </a:p>
          <a:p>
            <a:pPr>
              <a:lnSpc>
                <a:spcPct val="100000"/>
              </a:lnSpc>
              <a:spcBef>
                <a:spcPts val="1400"/>
              </a:spcBef>
            </a:pPr>
            <a:r>
              <a:rPr lang="en-US" sz="1800" dirty="0">
                <a:solidFill>
                  <a:schemeClr val="accent1">
                    <a:lumMod val="75000"/>
                  </a:schemeClr>
                </a:solidFill>
              </a:rPr>
              <a:t>https://github.com/lyn797/ds-capstone/blob/main/jupyter-labs-webscraping.ipynb</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pic>
        <p:nvPicPr>
          <p:cNvPr id="20" name="Picture 19">
            <a:extLst>
              <a:ext uri="{FF2B5EF4-FFF2-40B4-BE49-F238E27FC236}">
                <a16:creationId xmlns:a16="http://schemas.microsoft.com/office/drawing/2014/main" id="{20CE5DF8-491D-C09F-5C98-F702D08630F1}"/>
              </a:ext>
            </a:extLst>
          </p:cNvPr>
          <p:cNvPicPr>
            <a:picLocks noChangeAspect="1"/>
          </p:cNvPicPr>
          <p:nvPr/>
        </p:nvPicPr>
        <p:blipFill>
          <a:blip r:embed="rId3"/>
          <a:stretch>
            <a:fillRect/>
          </a:stretch>
        </p:blipFill>
        <p:spPr>
          <a:xfrm>
            <a:off x="9086850" y="1392499"/>
            <a:ext cx="1862724" cy="4804909"/>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11557</TotalTime>
  <Words>3303</Words>
  <Application>Microsoft Office PowerPoint</Application>
  <PresentationFormat>Widescreen</PresentationFormat>
  <Paragraphs>459</Paragraphs>
  <Slides>47</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47</vt:i4>
      </vt:variant>
    </vt:vector>
  </HeadingPairs>
  <TitlesOfParts>
    <vt:vector size="52" baseType="lpstr">
      <vt:lpstr>Abadi</vt:lpstr>
      <vt:lpstr>Arial</vt:lpstr>
      <vt:lpstr>Calibri</vt:lpstr>
      <vt:lpstr>IBM Plex Mono SemiBold</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Lyn Pratt</cp:lastModifiedBy>
  <cp:revision>209</cp:revision>
  <dcterms:created xsi:type="dcterms:W3CDTF">2021-04-29T18:58:34Z</dcterms:created>
  <dcterms:modified xsi:type="dcterms:W3CDTF">2024-10-03T21:12:38Z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